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2"/>
  </p:notesMasterIdLst>
  <p:sldIdLst>
    <p:sldId id="257"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262EDF73-5078-4D3A-B697-460223D6C43C}" type="datetimeFigureOut">
              <a:rPr lang="fa-IR" smtClean="0"/>
              <a:t>20/07/1442</a:t>
            </a:fld>
            <a:endParaRPr lang="fa-I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30757576-75CA-4E7A-8E30-9A6C1209679A}" type="slidenum">
              <a:rPr lang="fa-IR" smtClean="0"/>
              <a:t>‹#›</a:t>
            </a:fld>
            <a:endParaRPr lang="fa-IR"/>
          </a:p>
        </p:txBody>
      </p:sp>
    </p:spTree>
    <p:extLst>
      <p:ext uri="{BB962C8B-B14F-4D97-AF65-F5344CB8AC3E}">
        <p14:creationId xmlns:p14="http://schemas.microsoft.com/office/powerpoint/2010/main" val="154951380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D67B84-B221-429A-A6CD-64CA1E3C9AA3}"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41327859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6726063"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3787" y="4243845"/>
            <a:ext cx="2307831" cy="276940"/>
          </a:xfrm>
          <a:prstGeom prst="rect">
            <a:avLst/>
          </a:prstGeom>
        </p:spPr>
      </p:pic>
      <p:sp>
        <p:nvSpPr>
          <p:cNvPr id="9" name="Rectangle 8"/>
          <p:cNvSpPr/>
          <p:nvPr/>
        </p:nvSpPr>
        <p:spPr bwMode="ltGray">
          <a:xfrm>
            <a:off x="0" y="2590078"/>
            <a:ext cx="6726064"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6833787" y="2590078"/>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510242" y="2733709"/>
            <a:ext cx="6069268" cy="1373070"/>
          </a:xfrm>
        </p:spPr>
        <p:txBody>
          <a:bodyPr anchor="b">
            <a:noAutofit/>
          </a:bodyPr>
          <a:lstStyle>
            <a:lvl1pPr algn="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510241" y="4394040"/>
            <a:ext cx="6108101"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4555655" y="5936188"/>
            <a:ext cx="2057400" cy="365125"/>
          </a:xfrm>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5" name="Footer Placeholder 4"/>
          <p:cNvSpPr>
            <a:spLocks noGrp="1"/>
          </p:cNvSpPr>
          <p:nvPr>
            <p:ph type="ftr" sz="quarter" idx="11"/>
          </p:nvPr>
        </p:nvSpPr>
        <p:spPr>
          <a:xfrm>
            <a:off x="533401" y="5936189"/>
            <a:ext cx="4021666" cy="365125"/>
          </a:xfrm>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a:xfrm>
            <a:off x="7010399" y="2750337"/>
            <a:ext cx="1370293" cy="1356442"/>
          </a:xfrm>
        </p:spPr>
        <p:txBody>
          <a:body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671618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20" name="Group 19"/>
          <p:cNvGrpSpPr/>
          <p:nvPr/>
        </p:nvGrpSpPr>
        <p:grpSpPr>
          <a:xfrm>
            <a:off x="0" y="45720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3" y="4711617"/>
            <a:ext cx="6894770" cy="544482"/>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31639" y="609598"/>
            <a:ext cx="6896534"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33401" y="5256098"/>
            <a:ext cx="6894772" cy="54781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856438" y="4711310"/>
            <a:ext cx="1149836" cy="1090789"/>
          </a:xfrm>
        </p:spPr>
        <p:txBody>
          <a:body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782914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21" name="Group 20"/>
          <p:cNvGrpSpPr/>
          <p:nvPr/>
        </p:nvGrpSpPr>
        <p:grpSpPr>
          <a:xfrm>
            <a:off x="0" y="4572000"/>
            <a:ext cx="9161969" cy="1677035"/>
            <a:chOff x="0" y="2895600"/>
            <a:chExt cx="9161969" cy="1677035"/>
          </a:xfrm>
        </p:grpSpPr>
        <p:pic>
          <p:nvPicPr>
            <p:cNvPr id="22" name="Picture 21"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3" name="Picture 22"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4" name="Rectangle 23"/>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24255" y="609597"/>
            <a:ext cx="6896534"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531638" y="4710340"/>
            <a:ext cx="6889151" cy="1101764"/>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856438" y="4711616"/>
            <a:ext cx="1149836" cy="1090789"/>
          </a:xfrm>
        </p:spPr>
        <p:txBody>
          <a:body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6700470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grpSp>
        <p:nvGrpSpPr>
          <p:cNvPr id="29" name="Group 28"/>
          <p:cNvGrpSpPr/>
          <p:nvPr/>
        </p:nvGrpSpPr>
        <p:grpSpPr>
          <a:xfrm>
            <a:off x="0" y="4572000"/>
            <a:ext cx="9161969" cy="1677035"/>
            <a:chOff x="0" y="2895600"/>
            <a:chExt cx="9161969" cy="1677035"/>
          </a:xfrm>
        </p:grpSpPr>
        <p:pic>
          <p:nvPicPr>
            <p:cNvPr id="30" name="Picture 29"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1" name="Picture 30"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2" name="Rectangle 31"/>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767921" y="616983"/>
            <a:ext cx="642514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989438" y="3660763"/>
            <a:ext cx="5987731"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531638" y="4710340"/>
            <a:ext cx="6903919" cy="1101764"/>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856438" y="4709926"/>
            <a:ext cx="1149836" cy="1090789"/>
          </a:xfrm>
        </p:spPr>
        <p:txBody>
          <a:body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
        <p:nvSpPr>
          <p:cNvPr id="27" name="TextBox 26"/>
          <p:cNvSpPr txBox="1"/>
          <p:nvPr/>
        </p:nvSpPr>
        <p:spPr>
          <a:xfrm>
            <a:off x="270932" y="748116"/>
            <a:ext cx="5334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l" rtl="0"/>
            <a:r>
              <a:rPr lang="en-US" sz="7200" dirty="0">
                <a:solidFill>
                  <a:prstClr val="white"/>
                </a:solidFill>
                <a:effectLst/>
              </a:rPr>
              <a:t>“</a:t>
            </a:r>
          </a:p>
        </p:txBody>
      </p:sp>
      <p:sp>
        <p:nvSpPr>
          <p:cNvPr id="28" name="TextBox 27"/>
          <p:cNvSpPr txBox="1"/>
          <p:nvPr/>
        </p:nvSpPr>
        <p:spPr>
          <a:xfrm>
            <a:off x="6967191" y="2998573"/>
            <a:ext cx="457200" cy="584777"/>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0"/>
            <a:r>
              <a:rPr lang="en-US" sz="7200" dirty="0">
                <a:solidFill>
                  <a:prstClr val="white"/>
                </a:solidFill>
                <a:effectLst/>
              </a:rPr>
              <a:t>”</a:t>
            </a:r>
          </a:p>
        </p:txBody>
      </p:sp>
    </p:spTree>
    <p:extLst>
      <p:ext uri="{BB962C8B-B14F-4D97-AF65-F5344CB8AC3E}">
        <p14:creationId xmlns:p14="http://schemas.microsoft.com/office/powerpoint/2010/main" val="18497540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grpSp>
        <p:nvGrpSpPr>
          <p:cNvPr id="22" name="Group 21"/>
          <p:cNvGrpSpPr/>
          <p:nvPr/>
        </p:nvGrpSpPr>
        <p:grpSpPr>
          <a:xfrm>
            <a:off x="0" y="4572000"/>
            <a:ext cx="9161969" cy="1677035"/>
            <a:chOff x="0" y="2895600"/>
            <a:chExt cx="9161969" cy="1677035"/>
          </a:xfrm>
        </p:grpSpPr>
        <p:pic>
          <p:nvPicPr>
            <p:cNvPr id="23" name="Picture 22"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4" name="Picture 23"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5" name="Rectangle 24"/>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8" y="4710340"/>
            <a:ext cx="6896534" cy="589812"/>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531639" y="5300150"/>
            <a:ext cx="6896534" cy="51195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a:xfrm>
            <a:off x="7856438" y="4709926"/>
            <a:ext cx="1149836" cy="1090789"/>
          </a:xfrm>
        </p:spPr>
        <p:txBody>
          <a:body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4162139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grpSp>
        <p:nvGrpSpPr>
          <p:cNvPr id="23" name="Group 22"/>
          <p:cNvGrpSpPr/>
          <p:nvPr/>
        </p:nvGrpSpPr>
        <p:grpSpPr>
          <a:xfrm>
            <a:off x="0" y="609600"/>
            <a:ext cx="9161969" cy="1677035"/>
            <a:chOff x="0" y="2895600"/>
            <a:chExt cx="9161969" cy="1677035"/>
          </a:xfrm>
        </p:grpSpPr>
        <p:pic>
          <p:nvPicPr>
            <p:cNvPr id="24" name="Picture 23"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5" name="Picture 24"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6" name="Rectangle 25"/>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15" name="Title 1"/>
          <p:cNvSpPr>
            <a:spLocks noGrp="1"/>
          </p:cNvSpPr>
          <p:nvPr>
            <p:ph type="title"/>
          </p:nvPr>
        </p:nvSpPr>
        <p:spPr>
          <a:xfrm>
            <a:off x="531639" y="753228"/>
            <a:ext cx="6896534"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532629" y="2329489"/>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539777" y="3015290"/>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2878413"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2879710" y="3007906"/>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226136" y="2336873"/>
            <a:ext cx="219456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233520" y="3007905"/>
            <a:ext cx="219456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1155528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grpSp>
        <p:nvGrpSpPr>
          <p:cNvPr id="34" name="Group 33"/>
          <p:cNvGrpSpPr/>
          <p:nvPr/>
        </p:nvGrpSpPr>
        <p:grpSpPr>
          <a:xfrm>
            <a:off x="0" y="609600"/>
            <a:ext cx="9161969" cy="1677035"/>
            <a:chOff x="0" y="2895600"/>
            <a:chExt cx="9161969" cy="1677035"/>
          </a:xfrm>
        </p:grpSpPr>
        <p:pic>
          <p:nvPicPr>
            <p:cNvPr id="35" name="Picture 34"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6" name="Picture 35"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7" name="Rectangle 36"/>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8" name="Rectangle 37"/>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0" name="Title 1"/>
          <p:cNvSpPr>
            <a:spLocks noGrp="1"/>
          </p:cNvSpPr>
          <p:nvPr>
            <p:ph type="title"/>
          </p:nvPr>
        </p:nvSpPr>
        <p:spPr>
          <a:xfrm>
            <a:off x="531639" y="753228"/>
            <a:ext cx="6896534"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532391" y="4297503"/>
            <a:ext cx="2192257"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532391" y="2336873"/>
            <a:ext cx="2192257"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532391" y="4873765"/>
            <a:ext cx="219225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2870497" y="4297503"/>
            <a:ext cx="221507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2870497" y="2336873"/>
            <a:ext cx="221507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2869483" y="4873764"/>
            <a:ext cx="2218004"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231028" y="4297503"/>
            <a:ext cx="2194333"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231027" y="2336873"/>
            <a:ext cx="2194333"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230934" y="4873762"/>
            <a:ext cx="2197239"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7677128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16" name="Group 15"/>
          <p:cNvGrpSpPr/>
          <p:nvPr/>
        </p:nvGrpSpPr>
        <p:grpSpPr>
          <a:xfrm>
            <a:off x="0" y="609600"/>
            <a:ext cx="9161969" cy="1677035"/>
            <a:chOff x="0" y="2895600"/>
            <a:chExt cx="9161969" cy="1677035"/>
          </a:xfrm>
        </p:grpSpPr>
        <p:pic>
          <p:nvPicPr>
            <p:cNvPr id="17" name="Picture 16"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8" name="Picture 17"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9" name="Rectangle 18"/>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4281327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14" name="Group 13"/>
          <p:cNvGrpSpPr/>
          <p:nvPr/>
        </p:nvGrpSpPr>
        <p:grpSpPr>
          <a:xfrm rot="5400000">
            <a:off x="4575305" y="2747178"/>
            <a:ext cx="6862555" cy="1368199"/>
            <a:chOff x="2281445" y="609600"/>
            <a:chExt cx="6862555" cy="1368199"/>
          </a:xfrm>
        </p:grpSpPr>
        <p:sp>
          <p:nvSpPr>
            <p:cNvPr id="12" name="Rectangle 11"/>
            <p:cNvSpPr/>
            <p:nvPr/>
          </p:nvSpPr>
          <p:spPr bwMode="ltGray">
            <a:xfrm>
              <a:off x="2281445" y="609601"/>
              <a:ext cx="5285695"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464798" y="609597"/>
            <a:ext cx="1069602" cy="446193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0241" y="609598"/>
            <a:ext cx="6576359"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029144" y="5936188"/>
            <a:ext cx="2057400" cy="365125"/>
          </a:xfrm>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5" name="Footer Placeholder 4"/>
          <p:cNvSpPr>
            <a:spLocks noGrp="1"/>
          </p:cNvSpPr>
          <p:nvPr>
            <p:ph type="ftr" sz="quarter" idx="11"/>
          </p:nvPr>
        </p:nvSpPr>
        <p:spPr>
          <a:xfrm>
            <a:off x="510241" y="5936189"/>
            <a:ext cx="4518959" cy="365125"/>
          </a:xfrm>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a:xfrm>
            <a:off x="7431152" y="5432500"/>
            <a:ext cx="1149636" cy="1273100"/>
          </a:xfrm>
        </p:spPr>
        <p:txBody>
          <a:bodyPr anchor="t"/>
          <a:lstStyle>
            <a:lvl1pPr algn="ctr">
              <a:defRPr/>
            </a:lvl1p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233214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27" name="Group 26"/>
          <p:cNvGrpSpPr/>
          <p:nvPr/>
        </p:nvGrpSpPr>
        <p:grpSpPr>
          <a:xfrm>
            <a:off x="0" y="609600"/>
            <a:ext cx="9161969" cy="1677035"/>
            <a:chOff x="0" y="2895600"/>
            <a:chExt cx="9161969" cy="1677035"/>
          </a:xfrm>
        </p:grpSpPr>
        <p:pic>
          <p:nvPicPr>
            <p:cNvPr id="28" name="Picture 2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9" name="Picture 2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0" name="Rectangle 2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814742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18" name="Group 17"/>
          <p:cNvGrpSpPr/>
          <p:nvPr/>
        </p:nvGrpSpPr>
        <p:grpSpPr>
          <a:xfrm>
            <a:off x="0" y="2728432"/>
            <a:ext cx="9161969" cy="1677035"/>
            <a:chOff x="0" y="2895600"/>
            <a:chExt cx="9161969" cy="1677035"/>
          </a:xfrm>
        </p:grpSpPr>
        <p:pic>
          <p:nvPicPr>
            <p:cNvPr id="19" name="Picture 1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20" name="Picture 19"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1" name="Rectangle 20"/>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2869895"/>
            <a:ext cx="688915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531639" y="4232172"/>
            <a:ext cx="688915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365810" y="5936188"/>
            <a:ext cx="2057400" cy="365125"/>
          </a:xfrm>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5" name="Footer Placeholder 4"/>
          <p:cNvSpPr>
            <a:spLocks noGrp="1"/>
          </p:cNvSpPr>
          <p:nvPr>
            <p:ph type="ftr" sz="quarter" idx="11"/>
          </p:nvPr>
        </p:nvSpPr>
        <p:spPr>
          <a:xfrm>
            <a:off x="533400" y="5936189"/>
            <a:ext cx="4834673" cy="365125"/>
          </a:xfrm>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a:xfrm>
            <a:off x="7856438" y="2869896"/>
            <a:ext cx="1149836" cy="1090789"/>
          </a:xfrm>
        </p:spPr>
        <p:txBody>
          <a:body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267776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3400" y="753228"/>
            <a:ext cx="6887390" cy="1080938"/>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3400" y="2336873"/>
            <a:ext cx="3357899"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061128" y="2336873"/>
            <a:ext cx="3359661"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668064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28" name="Group 27"/>
          <p:cNvGrpSpPr/>
          <p:nvPr/>
        </p:nvGrpSpPr>
        <p:grpSpPr>
          <a:xfrm>
            <a:off x="0" y="609600"/>
            <a:ext cx="9161969" cy="1677035"/>
            <a:chOff x="0" y="2895600"/>
            <a:chExt cx="9161969" cy="1677035"/>
          </a:xfrm>
        </p:grpSpPr>
        <p:pic>
          <p:nvPicPr>
            <p:cNvPr id="29" name="Picture 28"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30" name="Picture 29"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31" name="Rectangle 30"/>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Rectangle 31"/>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30"/>
            <a:ext cx="6896534"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0988" y="2336874"/>
            <a:ext cx="3145080"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1638" y="3030009"/>
            <a:ext cx="336704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82646" y="2336873"/>
            <a:ext cx="3145527"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061129" y="3030009"/>
            <a:ext cx="3367044"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8" name="Footer Placeholder 7"/>
          <p:cNvSpPr>
            <a:spLocks noGrp="1"/>
          </p:cNvSpPr>
          <p:nvPr>
            <p:ph type="ftr" sz="quarter" idx="11"/>
          </p:nvPr>
        </p:nvSpPr>
        <p:spPr/>
        <p:txBody>
          <a:bodyPr/>
          <a:lstStyle/>
          <a:p>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90555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5" name="Group 14"/>
          <p:cNvGrpSpPr/>
          <p:nvPr/>
        </p:nvGrpSpPr>
        <p:grpSpPr>
          <a:xfrm>
            <a:off x="0" y="609600"/>
            <a:ext cx="9161969" cy="1677035"/>
            <a:chOff x="0" y="2895600"/>
            <a:chExt cx="9161969" cy="1677035"/>
          </a:xfrm>
        </p:grpSpPr>
        <p:pic>
          <p:nvPicPr>
            <p:cNvPr id="16" name="Picture 15"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7" name="Picture 16"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18" name="Rectangle 17"/>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960151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2" name="Picture 11" descr="HD-ShadowShort.png"/>
          <p:cNvPicPr>
            <a:picLocks noChangeAspect="1"/>
          </p:cNvPicPr>
          <p:nvPr/>
        </p:nvPicPr>
        <p:blipFill rotWithShape="1">
          <a:blip r:embed="rId2" cstate="print">
            <a:extLst>
              <a:ext uri="{28A0092B-C50C-407E-A947-70E740481C1C}">
                <a14:useLocalDpi xmlns:a14="http://schemas.microsoft.com/office/drawing/2010/main" val="0"/>
              </a:ext>
            </a:extLst>
          </a:blip>
          <a:srcRect r="9871"/>
          <a:stretch/>
        </p:blipFill>
        <p:spPr>
          <a:xfrm>
            <a:off x="7717217" y="1973262"/>
            <a:ext cx="1444752" cy="144270"/>
          </a:xfrm>
          <a:prstGeom prst="rect">
            <a:avLst/>
          </a:prstGeom>
        </p:spPr>
      </p:pic>
      <p:sp>
        <p:nvSpPr>
          <p:cNvPr id="14" name="Rectangle 13"/>
          <p:cNvSpPr/>
          <p:nvPr/>
        </p:nvSpPr>
        <p:spPr>
          <a:xfrm>
            <a:off x="7710769" y="609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168807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7"/>
            <a:ext cx="6896534"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3514385" y="2336874"/>
            <a:ext cx="3913788"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3401" y="2336873"/>
            <a:ext cx="2796240"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895627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7" name="Group 16"/>
          <p:cNvGrpSpPr/>
          <p:nvPr/>
        </p:nvGrpSpPr>
        <p:grpSpPr>
          <a:xfrm>
            <a:off x="0" y="609600"/>
            <a:ext cx="9161969" cy="1677035"/>
            <a:chOff x="0" y="2895600"/>
            <a:chExt cx="9161969" cy="1677035"/>
          </a:xfrm>
        </p:grpSpPr>
        <p:pic>
          <p:nvPicPr>
            <p:cNvPr id="18" name="Picture 17" descr="HD-ShadowLong.png"/>
            <p:cNvPicPr>
              <a:picLocks noChangeAspect="1"/>
            </p:cNvPicPr>
            <p:nvPr/>
          </p:nvPicPr>
          <p:blipFill rotWithShape="1">
            <a:blip r:embed="rId2">
              <a:extLst>
                <a:ext uri="{28A0092B-C50C-407E-A947-70E740481C1C}">
                  <a14:useLocalDpi xmlns:a14="http://schemas.microsoft.com/office/drawing/2010/main" val="0"/>
                </a:ext>
              </a:extLst>
            </a:blip>
            <a:srcRect l="26982" r="-217"/>
            <a:stretch/>
          </p:blipFill>
          <p:spPr>
            <a:xfrm>
              <a:off x="0" y="4251471"/>
              <a:ext cx="7644384" cy="321164"/>
            </a:xfrm>
            <a:prstGeom prst="rect">
              <a:avLst/>
            </a:prstGeom>
          </p:spPr>
        </p:pic>
        <p:pic>
          <p:nvPicPr>
            <p:cNvPr id="19" name="Picture 18" descr="HD-ShadowShort.png"/>
            <p:cNvPicPr>
              <a:picLocks noChangeAspect="1"/>
            </p:cNvPicPr>
            <p:nvPr/>
          </p:nvPicPr>
          <p:blipFill rotWithShape="1">
            <a:blip r:embed="rId3" cstate="print">
              <a:extLst>
                <a:ext uri="{28A0092B-C50C-407E-A947-70E740481C1C}">
                  <a14:useLocalDpi xmlns:a14="http://schemas.microsoft.com/office/drawing/2010/main" val="0"/>
                </a:ext>
              </a:extLst>
            </a:blip>
            <a:srcRect r="9871"/>
            <a:stretch/>
          </p:blipFill>
          <p:spPr>
            <a:xfrm>
              <a:off x="7717217" y="4259262"/>
              <a:ext cx="1444752" cy="144270"/>
            </a:xfrm>
            <a:prstGeom prst="rect">
              <a:avLst/>
            </a:prstGeom>
          </p:spPr>
        </p:pic>
        <p:sp>
          <p:nvSpPr>
            <p:cNvPr id="20" name="Rectangle 19"/>
            <p:cNvSpPr/>
            <p:nvPr/>
          </p:nvSpPr>
          <p:spPr bwMode="ltGray">
            <a:xfrm>
              <a:off x="0" y="2895600"/>
              <a:ext cx="756714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7710769" y="2895600"/>
              <a:ext cx="1433231"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531639" y="753228"/>
            <a:ext cx="6896534"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10956" y="2336874"/>
            <a:ext cx="3917217"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31638" y="2336874"/>
            <a:ext cx="2798487"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1015B5-A333-4F34-92B1-ECABABA6864E}" type="datetimeFigureOut">
              <a:rPr lang="en-US" smtClean="0">
                <a:solidFill>
                  <a:prstClr val="white">
                    <a:tint val="75000"/>
                  </a:prstClr>
                </a:solidFill>
              </a:rPr>
              <a:pPr/>
              <a:t>3/3/2021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02916766-A1FC-43D2-9D34-4EEA544DC3FF}"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636261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7" name="Picture 3" descr="C:\Users\James\Desktop\msft\Berlin\build Assets\hashOverlaySD-FullResolve.png"/>
          <p:cNvPicPr>
            <a:picLocks noChangeAspect="1" noChangeArrowheads="1"/>
          </p:cNvPicPr>
          <p:nvPr/>
        </p:nvPicPr>
        <p:blipFill>
          <a:blip r:embed="rId19">
            <a:alphaModFix amt="10000"/>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extLst>
            <a:ext uri="{909E8E84-426E-40dd-AFC4-6F175D3DCCD1}">
              <a14:hiddenFill xmlns:a14="http://schemas.microsoft.com/office/drawing/2010/main" xmlns="">
                <a:solidFill>
                  <a:srgbClr val="FFFFFF"/>
                </a:solidFill>
              </a14:hiddenFill>
            </a:ext>
          </a:extLst>
        </p:spPr>
      </p:pic>
      <p:sp>
        <p:nvSpPr>
          <p:cNvPr id="2" name="Title Placeholder 1"/>
          <p:cNvSpPr>
            <a:spLocks noGrp="1"/>
          </p:cNvSpPr>
          <p:nvPr>
            <p:ph type="title"/>
          </p:nvPr>
        </p:nvSpPr>
        <p:spPr>
          <a:xfrm>
            <a:off x="531639" y="753228"/>
            <a:ext cx="6896534"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3400" y="2336873"/>
            <a:ext cx="6887389"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367881" y="5936188"/>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rtl="0"/>
            <a:fld id="{9A1015B5-A333-4F34-92B1-ECABABA6864E}" type="datetimeFigureOut">
              <a:rPr lang="en-US" smtClean="0">
                <a:solidFill>
                  <a:prstClr val="white">
                    <a:tint val="75000"/>
                  </a:prstClr>
                </a:solidFill>
              </a:rPr>
              <a:pPr rtl="0"/>
              <a:t>3/3/2021</a:t>
            </a:fld>
            <a:endParaRPr lang="en-US">
              <a:solidFill>
                <a:prstClr val="white">
                  <a:tint val="75000"/>
                </a:prstClr>
              </a:solidFill>
            </a:endParaRPr>
          </a:p>
        </p:txBody>
      </p:sp>
      <p:sp>
        <p:nvSpPr>
          <p:cNvPr id="5" name="Footer Placeholder 4"/>
          <p:cNvSpPr>
            <a:spLocks noGrp="1"/>
          </p:cNvSpPr>
          <p:nvPr>
            <p:ph type="ftr" sz="quarter" idx="3"/>
          </p:nvPr>
        </p:nvSpPr>
        <p:spPr>
          <a:xfrm>
            <a:off x="533400" y="5936189"/>
            <a:ext cx="4834673" cy="365125"/>
          </a:xfrm>
          <a:prstGeom prst="rect">
            <a:avLst/>
          </a:prstGeom>
        </p:spPr>
        <p:txBody>
          <a:bodyPr vert="horz" lIns="91440" tIns="45720" rIns="91440" bIns="45720" rtlCol="0" anchor="ctr"/>
          <a:lstStyle>
            <a:lvl1pPr algn="l">
              <a:defRPr sz="1050">
                <a:solidFill>
                  <a:schemeClr val="tx1">
                    <a:tint val="75000"/>
                  </a:schemeClr>
                </a:solidFill>
              </a:defRPr>
            </a:lvl1pPr>
          </a:lstStyle>
          <a:p>
            <a:pPr rtl="0"/>
            <a:endParaRPr lang="en-US">
              <a:solidFill>
                <a:prstClr val="white">
                  <a:tint val="75000"/>
                </a:prstClr>
              </a:solidFill>
            </a:endParaRPr>
          </a:p>
        </p:txBody>
      </p:sp>
      <p:sp>
        <p:nvSpPr>
          <p:cNvPr id="6" name="Slide Number Placeholder 5"/>
          <p:cNvSpPr>
            <a:spLocks noGrp="1"/>
          </p:cNvSpPr>
          <p:nvPr>
            <p:ph type="sldNum" sz="quarter" idx="4"/>
          </p:nvPr>
        </p:nvSpPr>
        <p:spPr>
          <a:xfrm>
            <a:off x="7848600" y="753228"/>
            <a:ext cx="1157674" cy="1090789"/>
          </a:xfrm>
          <a:prstGeom prst="rect">
            <a:avLst/>
          </a:prstGeom>
        </p:spPr>
        <p:txBody>
          <a:bodyPr vert="horz" lIns="91440" tIns="45720" rIns="91440" bIns="45720" rtlCol="0" anchor="ctr"/>
          <a:lstStyle>
            <a:lvl1pPr algn="l">
              <a:defRPr sz="3600">
                <a:solidFill>
                  <a:schemeClr val="tx1">
                    <a:tint val="75000"/>
                  </a:schemeClr>
                </a:solidFill>
              </a:defRPr>
            </a:lvl1pPr>
          </a:lstStyle>
          <a:p>
            <a:pPr rtl="0"/>
            <a:fld id="{02916766-A1FC-43D2-9D34-4EEA544DC3FF}" type="slidenum">
              <a:rPr lang="en-US" smtClean="0">
                <a:solidFill>
                  <a:prstClr val="white">
                    <a:tint val="75000"/>
                  </a:prstClr>
                </a:solidFill>
              </a:rPr>
              <a:pPr rtl="0"/>
              <a:t>‹#›</a:t>
            </a:fld>
            <a:endParaRPr lang="en-US">
              <a:solidFill>
                <a:prstClr val="white">
                  <a:tint val="75000"/>
                </a:prstClr>
              </a:solidFill>
            </a:endParaRPr>
          </a:p>
        </p:txBody>
      </p:sp>
    </p:spTree>
    <p:extLst>
      <p:ext uri="{BB962C8B-B14F-4D97-AF65-F5344CB8AC3E}">
        <p14:creationId xmlns:p14="http://schemas.microsoft.com/office/powerpoint/2010/main" val="376475877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1"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r"/>
            <a:r>
              <a:rPr lang="en-US" dirty="0" smtClean="0"/>
              <a:t>The whale housing</a:t>
            </a:r>
            <a:endParaRPr lang="en-US" dirty="0"/>
          </a:p>
        </p:txBody>
      </p:sp>
      <p:sp>
        <p:nvSpPr>
          <p:cNvPr id="3" name="Subtitle 2"/>
          <p:cNvSpPr>
            <a:spLocks noGrp="1"/>
          </p:cNvSpPr>
          <p:nvPr>
            <p:ph type="subTitle" idx="1"/>
          </p:nvPr>
        </p:nvSpPr>
        <p:spPr/>
        <p:txBody>
          <a:bodyPr/>
          <a:lstStyle/>
          <a:p>
            <a:pPr algn="r"/>
            <a:r>
              <a:rPr lang="fa-IR" dirty="0">
                <a:cs typeface="2  Kamran Outline" pitchFamily="2" charset="-78"/>
              </a:rPr>
              <a:t>مجتمع مسکونی وال</a:t>
            </a:r>
            <a:endParaRPr lang="en-US" dirty="0">
              <a:cs typeface="2  Kamran Outline" pitchFamily="2" charset="-78"/>
            </a:endParaRPr>
          </a:p>
        </p:txBody>
      </p:sp>
    </p:spTree>
    <p:extLst>
      <p:ext uri="{BB962C8B-B14F-4D97-AF65-F5344CB8AC3E}">
        <p14:creationId xmlns:p14="http://schemas.microsoft.com/office/powerpoint/2010/main" val="32352910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D:\term8\tarh 5\motaalee\9\New folder\131d4c67.jp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48132" t="49075" r="45012" b="35543"/>
          <a:stretch/>
        </p:blipFill>
        <p:spPr bwMode="auto">
          <a:xfrm>
            <a:off x="381000" y="612474"/>
            <a:ext cx="1804422" cy="30347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D:\term8\tarh 5\motaalee\9\New folder\131d4c67.jpg"/>
          <p:cNvPicPr>
            <a:picLocks noChangeAspect="1" noChangeArrowheads="1"/>
          </p:cNvPicPr>
          <p:nvPr/>
        </p:nvPicPr>
        <p:blipFill rotWithShape="1">
          <a:blip r:embed="rId2">
            <a:extLst>
              <a:ext uri="{28A0092B-C50C-407E-A947-70E740481C1C}">
                <a14:useLocalDpi xmlns:a14="http://schemas.microsoft.com/office/drawing/2010/main" val="0"/>
              </a:ext>
            </a:extLst>
          </a:blip>
          <a:srcRect l="81743" t="5083" r="4233" b="78812"/>
          <a:stretch/>
        </p:blipFill>
        <p:spPr bwMode="auto">
          <a:xfrm>
            <a:off x="381000" y="3733800"/>
            <a:ext cx="3124200" cy="281521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D:\term8\tarh 5\motaalee\9\New folder\131d4c67.jpg"/>
          <p:cNvPicPr>
            <a:picLocks noChangeAspect="1" noChangeArrowheads="1"/>
          </p:cNvPicPr>
          <p:nvPr/>
        </p:nvPicPr>
        <p:blipFill rotWithShape="1">
          <a:blip r:embed="rId2">
            <a:extLst>
              <a:ext uri="{28A0092B-C50C-407E-A947-70E740481C1C}">
                <a14:useLocalDpi xmlns:a14="http://schemas.microsoft.com/office/drawing/2010/main" val="0"/>
              </a:ext>
            </a:extLst>
          </a:blip>
          <a:srcRect l="4741" t="3684" r="3050" b="33063"/>
          <a:stretch/>
        </p:blipFill>
        <p:spPr bwMode="auto">
          <a:xfrm>
            <a:off x="4800600" y="644319"/>
            <a:ext cx="3670300" cy="1975452"/>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7086600" y="2057399"/>
            <a:ext cx="237130" cy="50078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9" name="Rectangle 8"/>
          <p:cNvSpPr/>
          <p:nvPr/>
        </p:nvSpPr>
        <p:spPr>
          <a:xfrm>
            <a:off x="7847233" y="698020"/>
            <a:ext cx="546100" cy="422481"/>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10" name="Rectangle 9"/>
          <p:cNvSpPr/>
          <p:nvPr/>
        </p:nvSpPr>
        <p:spPr>
          <a:xfrm>
            <a:off x="3352800" y="3733800"/>
            <a:ext cx="546100" cy="422481"/>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11" name="Rectangle 10"/>
          <p:cNvSpPr/>
          <p:nvPr/>
        </p:nvSpPr>
        <p:spPr>
          <a:xfrm>
            <a:off x="2209800" y="619716"/>
            <a:ext cx="237130" cy="50078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12" name="TextBox 11"/>
          <p:cNvSpPr txBox="1"/>
          <p:nvPr/>
        </p:nvSpPr>
        <p:spPr>
          <a:xfrm>
            <a:off x="6172200" y="3633530"/>
            <a:ext cx="2061949" cy="2585323"/>
          </a:xfrm>
          <a:prstGeom prst="rect">
            <a:avLst/>
          </a:prstGeom>
          <a:noFill/>
        </p:spPr>
        <p:txBody>
          <a:bodyPr wrap="square" rtlCol="0">
            <a:spAutoFit/>
          </a:bodyPr>
          <a:lstStyle/>
          <a:p>
            <a:pPr rtl="0"/>
            <a:r>
              <a:rPr lang="fa-IR" dirty="0">
                <a:solidFill>
                  <a:prstClr val="white"/>
                </a:solidFill>
              </a:rPr>
              <a:t>1- ورودی</a:t>
            </a:r>
          </a:p>
          <a:p>
            <a:pPr rtl="0"/>
            <a:r>
              <a:rPr lang="fa-IR" dirty="0">
                <a:solidFill>
                  <a:prstClr val="white"/>
                </a:solidFill>
              </a:rPr>
              <a:t>2- آشپزخانه </a:t>
            </a:r>
          </a:p>
          <a:p>
            <a:pPr rtl="0"/>
            <a:r>
              <a:rPr lang="fa-IR" dirty="0">
                <a:solidFill>
                  <a:prstClr val="white"/>
                </a:solidFill>
              </a:rPr>
              <a:t>3- سرویس و حمام </a:t>
            </a:r>
          </a:p>
          <a:p>
            <a:pPr rtl="0"/>
            <a:r>
              <a:rPr lang="fa-IR" dirty="0">
                <a:solidFill>
                  <a:prstClr val="white"/>
                </a:solidFill>
              </a:rPr>
              <a:t>4-  نشیمن و غذاخوری</a:t>
            </a:r>
          </a:p>
          <a:p>
            <a:pPr rtl="0"/>
            <a:r>
              <a:rPr lang="fa-IR" dirty="0">
                <a:solidFill>
                  <a:prstClr val="white"/>
                </a:solidFill>
              </a:rPr>
              <a:t>5- اتاق خواب </a:t>
            </a:r>
          </a:p>
          <a:p>
            <a:pPr rtl="0"/>
            <a:r>
              <a:rPr lang="fa-IR" dirty="0">
                <a:solidFill>
                  <a:prstClr val="white"/>
                </a:solidFill>
              </a:rPr>
              <a:t>6- آسانسور</a:t>
            </a:r>
          </a:p>
          <a:p>
            <a:pPr rtl="0"/>
            <a:r>
              <a:rPr lang="fa-IR" dirty="0">
                <a:solidFill>
                  <a:prstClr val="white"/>
                </a:solidFill>
              </a:rPr>
              <a:t>7- ایوان </a:t>
            </a:r>
          </a:p>
          <a:p>
            <a:pPr rtl="0"/>
            <a:r>
              <a:rPr lang="fa-IR" dirty="0">
                <a:solidFill>
                  <a:prstClr val="white"/>
                </a:solidFill>
              </a:rPr>
              <a:t>8- پله </a:t>
            </a:r>
          </a:p>
          <a:p>
            <a:pPr rtl="0"/>
            <a:r>
              <a:rPr lang="fa-IR" dirty="0">
                <a:solidFill>
                  <a:prstClr val="white"/>
                </a:solidFill>
              </a:rPr>
              <a:t>9- انبار</a:t>
            </a:r>
            <a:endParaRPr lang="en-US" dirty="0">
              <a:solidFill>
                <a:prstClr val="white"/>
              </a:solidFill>
            </a:endParaRPr>
          </a:p>
        </p:txBody>
      </p:sp>
      <p:sp>
        <p:nvSpPr>
          <p:cNvPr id="13" name="TextBox 12"/>
          <p:cNvSpPr txBox="1"/>
          <p:nvPr/>
        </p:nvSpPr>
        <p:spPr>
          <a:xfrm>
            <a:off x="685800" y="5638800"/>
            <a:ext cx="457200" cy="381000"/>
          </a:xfrm>
          <a:prstGeom prst="rect">
            <a:avLst/>
          </a:prstGeom>
          <a:noFill/>
        </p:spPr>
        <p:txBody>
          <a:bodyPr wrap="square" rtlCol="0">
            <a:spAutoFit/>
          </a:bodyPr>
          <a:lstStyle/>
          <a:p>
            <a:pPr algn="ctr" rtl="0"/>
            <a:r>
              <a:rPr lang="fa-IR" dirty="0">
                <a:solidFill>
                  <a:prstClr val="white"/>
                </a:solidFill>
              </a:rPr>
              <a:t>1</a:t>
            </a:r>
            <a:endParaRPr lang="en-US" dirty="0">
              <a:solidFill>
                <a:prstClr val="white"/>
              </a:solidFill>
            </a:endParaRPr>
          </a:p>
        </p:txBody>
      </p:sp>
      <p:sp>
        <p:nvSpPr>
          <p:cNvPr id="14" name="TextBox 13"/>
          <p:cNvSpPr txBox="1"/>
          <p:nvPr/>
        </p:nvSpPr>
        <p:spPr>
          <a:xfrm>
            <a:off x="1628497" y="1946134"/>
            <a:ext cx="457200" cy="381000"/>
          </a:xfrm>
          <a:prstGeom prst="rect">
            <a:avLst/>
          </a:prstGeom>
          <a:noFill/>
        </p:spPr>
        <p:txBody>
          <a:bodyPr wrap="square" rtlCol="0">
            <a:spAutoFit/>
          </a:bodyPr>
          <a:lstStyle/>
          <a:p>
            <a:pPr algn="ctr" rtl="0"/>
            <a:r>
              <a:rPr lang="fa-IR" dirty="0">
                <a:solidFill>
                  <a:prstClr val="white"/>
                </a:solidFill>
              </a:rPr>
              <a:t>2</a:t>
            </a:r>
            <a:endParaRPr lang="en-US" dirty="0">
              <a:solidFill>
                <a:prstClr val="white"/>
              </a:solidFill>
            </a:endParaRPr>
          </a:p>
        </p:txBody>
      </p:sp>
      <p:sp>
        <p:nvSpPr>
          <p:cNvPr id="15" name="TextBox 14"/>
          <p:cNvSpPr txBox="1"/>
          <p:nvPr/>
        </p:nvSpPr>
        <p:spPr>
          <a:xfrm>
            <a:off x="1857097" y="4950905"/>
            <a:ext cx="457200" cy="381000"/>
          </a:xfrm>
          <a:prstGeom prst="rect">
            <a:avLst/>
          </a:prstGeom>
          <a:noFill/>
        </p:spPr>
        <p:txBody>
          <a:bodyPr wrap="square" rtlCol="0">
            <a:spAutoFit/>
          </a:bodyPr>
          <a:lstStyle/>
          <a:p>
            <a:pPr algn="ctr" rtl="0"/>
            <a:r>
              <a:rPr lang="fa-IR" dirty="0">
                <a:solidFill>
                  <a:prstClr val="white"/>
                </a:solidFill>
              </a:rPr>
              <a:t>3</a:t>
            </a:r>
            <a:endParaRPr lang="en-US" dirty="0">
              <a:solidFill>
                <a:prstClr val="white"/>
              </a:solidFill>
            </a:endParaRPr>
          </a:p>
        </p:txBody>
      </p:sp>
      <p:sp>
        <p:nvSpPr>
          <p:cNvPr id="16" name="TextBox 15"/>
          <p:cNvSpPr txBox="1"/>
          <p:nvPr/>
        </p:nvSpPr>
        <p:spPr>
          <a:xfrm>
            <a:off x="1257300" y="4735691"/>
            <a:ext cx="457200" cy="381000"/>
          </a:xfrm>
          <a:prstGeom prst="rect">
            <a:avLst/>
          </a:prstGeom>
          <a:noFill/>
        </p:spPr>
        <p:txBody>
          <a:bodyPr wrap="square" rtlCol="0">
            <a:spAutoFit/>
          </a:bodyPr>
          <a:lstStyle/>
          <a:p>
            <a:pPr algn="ctr" rtl="0"/>
            <a:r>
              <a:rPr lang="fa-IR" dirty="0">
                <a:solidFill>
                  <a:prstClr val="white"/>
                </a:solidFill>
              </a:rPr>
              <a:t>3</a:t>
            </a:r>
            <a:endParaRPr lang="en-US" dirty="0">
              <a:solidFill>
                <a:prstClr val="white"/>
              </a:solidFill>
            </a:endParaRPr>
          </a:p>
        </p:txBody>
      </p:sp>
      <p:sp>
        <p:nvSpPr>
          <p:cNvPr id="17" name="TextBox 16"/>
          <p:cNvSpPr txBox="1"/>
          <p:nvPr/>
        </p:nvSpPr>
        <p:spPr>
          <a:xfrm>
            <a:off x="2462170" y="4940508"/>
            <a:ext cx="457200" cy="381000"/>
          </a:xfrm>
          <a:prstGeom prst="rect">
            <a:avLst/>
          </a:prstGeom>
          <a:noFill/>
        </p:spPr>
        <p:txBody>
          <a:bodyPr wrap="square" rtlCol="0">
            <a:spAutoFit/>
          </a:bodyPr>
          <a:lstStyle/>
          <a:p>
            <a:pPr algn="ctr" rtl="0"/>
            <a:r>
              <a:rPr lang="fa-IR" dirty="0">
                <a:solidFill>
                  <a:prstClr val="white"/>
                </a:solidFill>
              </a:rPr>
              <a:t>4</a:t>
            </a:r>
            <a:endParaRPr lang="en-US" dirty="0">
              <a:solidFill>
                <a:prstClr val="white"/>
              </a:solidFill>
            </a:endParaRPr>
          </a:p>
        </p:txBody>
      </p:sp>
      <p:sp>
        <p:nvSpPr>
          <p:cNvPr id="18" name="TextBox 17"/>
          <p:cNvSpPr txBox="1"/>
          <p:nvPr/>
        </p:nvSpPr>
        <p:spPr>
          <a:xfrm>
            <a:off x="1257300" y="5067300"/>
            <a:ext cx="457200" cy="381000"/>
          </a:xfrm>
          <a:prstGeom prst="rect">
            <a:avLst/>
          </a:prstGeom>
          <a:noFill/>
        </p:spPr>
        <p:txBody>
          <a:bodyPr wrap="square" rtlCol="0">
            <a:spAutoFit/>
          </a:bodyPr>
          <a:lstStyle/>
          <a:p>
            <a:pPr algn="ctr" rtl="0"/>
            <a:r>
              <a:rPr lang="fa-IR" dirty="0">
                <a:solidFill>
                  <a:prstClr val="white"/>
                </a:solidFill>
              </a:rPr>
              <a:t>9</a:t>
            </a:r>
            <a:endParaRPr lang="en-US" dirty="0">
              <a:solidFill>
                <a:prstClr val="white"/>
              </a:solidFill>
            </a:endParaRPr>
          </a:p>
        </p:txBody>
      </p:sp>
      <p:sp>
        <p:nvSpPr>
          <p:cNvPr id="19" name="TextBox 18"/>
          <p:cNvSpPr txBox="1"/>
          <p:nvPr/>
        </p:nvSpPr>
        <p:spPr>
          <a:xfrm>
            <a:off x="2895600" y="3945040"/>
            <a:ext cx="457200" cy="381000"/>
          </a:xfrm>
          <a:prstGeom prst="rect">
            <a:avLst/>
          </a:prstGeom>
          <a:noFill/>
        </p:spPr>
        <p:txBody>
          <a:bodyPr wrap="square" rtlCol="0">
            <a:spAutoFit/>
          </a:bodyPr>
          <a:lstStyle/>
          <a:p>
            <a:pPr algn="ctr" rtl="0"/>
            <a:r>
              <a:rPr lang="fa-IR" dirty="0">
                <a:solidFill>
                  <a:prstClr val="white"/>
                </a:solidFill>
              </a:rPr>
              <a:t>5</a:t>
            </a:r>
            <a:endParaRPr lang="en-US" dirty="0">
              <a:solidFill>
                <a:prstClr val="white"/>
              </a:solidFill>
            </a:endParaRPr>
          </a:p>
        </p:txBody>
      </p:sp>
      <p:sp>
        <p:nvSpPr>
          <p:cNvPr id="20" name="TextBox 19"/>
          <p:cNvSpPr txBox="1"/>
          <p:nvPr/>
        </p:nvSpPr>
        <p:spPr>
          <a:xfrm>
            <a:off x="2140634" y="3945040"/>
            <a:ext cx="457200" cy="381000"/>
          </a:xfrm>
          <a:prstGeom prst="rect">
            <a:avLst/>
          </a:prstGeom>
          <a:noFill/>
        </p:spPr>
        <p:txBody>
          <a:bodyPr wrap="square" rtlCol="0">
            <a:spAutoFit/>
          </a:bodyPr>
          <a:lstStyle/>
          <a:p>
            <a:pPr algn="ctr" rtl="0"/>
            <a:r>
              <a:rPr lang="fa-IR" dirty="0">
                <a:solidFill>
                  <a:prstClr val="white"/>
                </a:solidFill>
              </a:rPr>
              <a:t>5</a:t>
            </a:r>
            <a:endParaRPr lang="en-US" dirty="0">
              <a:solidFill>
                <a:prstClr val="white"/>
              </a:solidFill>
            </a:endParaRPr>
          </a:p>
        </p:txBody>
      </p:sp>
      <p:sp>
        <p:nvSpPr>
          <p:cNvPr id="21" name="TextBox 20"/>
          <p:cNvSpPr txBox="1"/>
          <p:nvPr/>
        </p:nvSpPr>
        <p:spPr>
          <a:xfrm>
            <a:off x="1399897" y="3810675"/>
            <a:ext cx="457200" cy="381000"/>
          </a:xfrm>
          <a:prstGeom prst="rect">
            <a:avLst/>
          </a:prstGeom>
          <a:noFill/>
        </p:spPr>
        <p:txBody>
          <a:bodyPr wrap="square" rtlCol="0">
            <a:spAutoFit/>
          </a:bodyPr>
          <a:lstStyle/>
          <a:p>
            <a:pPr algn="ctr" rtl="0"/>
            <a:r>
              <a:rPr lang="fa-IR" dirty="0">
                <a:solidFill>
                  <a:prstClr val="white"/>
                </a:solidFill>
              </a:rPr>
              <a:t>5</a:t>
            </a:r>
            <a:endParaRPr lang="en-US" dirty="0">
              <a:solidFill>
                <a:prstClr val="white"/>
              </a:solidFill>
            </a:endParaRPr>
          </a:p>
        </p:txBody>
      </p:sp>
      <p:sp>
        <p:nvSpPr>
          <p:cNvPr id="22" name="TextBox 21"/>
          <p:cNvSpPr txBox="1"/>
          <p:nvPr/>
        </p:nvSpPr>
        <p:spPr>
          <a:xfrm>
            <a:off x="698109" y="3824245"/>
            <a:ext cx="457200" cy="381000"/>
          </a:xfrm>
          <a:prstGeom prst="rect">
            <a:avLst/>
          </a:prstGeom>
          <a:noFill/>
        </p:spPr>
        <p:txBody>
          <a:bodyPr wrap="square" rtlCol="0">
            <a:spAutoFit/>
          </a:bodyPr>
          <a:lstStyle/>
          <a:p>
            <a:pPr algn="ctr" rtl="0"/>
            <a:r>
              <a:rPr lang="fa-IR" dirty="0">
                <a:solidFill>
                  <a:prstClr val="white"/>
                </a:solidFill>
              </a:rPr>
              <a:t>5</a:t>
            </a:r>
            <a:endParaRPr lang="en-US" dirty="0">
              <a:solidFill>
                <a:prstClr val="white"/>
              </a:solidFill>
            </a:endParaRPr>
          </a:p>
        </p:txBody>
      </p:sp>
      <p:sp>
        <p:nvSpPr>
          <p:cNvPr id="23" name="TextBox 22"/>
          <p:cNvSpPr txBox="1"/>
          <p:nvPr/>
        </p:nvSpPr>
        <p:spPr>
          <a:xfrm>
            <a:off x="469671" y="6039143"/>
            <a:ext cx="457200" cy="381000"/>
          </a:xfrm>
          <a:prstGeom prst="rect">
            <a:avLst/>
          </a:prstGeom>
          <a:noFill/>
        </p:spPr>
        <p:txBody>
          <a:bodyPr wrap="square" rtlCol="0">
            <a:spAutoFit/>
          </a:bodyPr>
          <a:lstStyle/>
          <a:p>
            <a:pPr algn="ctr" rtl="0"/>
            <a:r>
              <a:rPr lang="fa-IR" dirty="0">
                <a:solidFill>
                  <a:prstClr val="white"/>
                </a:solidFill>
              </a:rPr>
              <a:t>7</a:t>
            </a:r>
            <a:endParaRPr lang="en-US" dirty="0">
              <a:solidFill>
                <a:prstClr val="white"/>
              </a:solidFill>
            </a:endParaRPr>
          </a:p>
        </p:txBody>
      </p:sp>
      <p:sp>
        <p:nvSpPr>
          <p:cNvPr id="25" name="TextBox 24"/>
          <p:cNvSpPr txBox="1"/>
          <p:nvPr/>
        </p:nvSpPr>
        <p:spPr>
          <a:xfrm>
            <a:off x="1399897" y="877366"/>
            <a:ext cx="457200" cy="381000"/>
          </a:xfrm>
          <a:prstGeom prst="rect">
            <a:avLst/>
          </a:prstGeom>
          <a:noFill/>
        </p:spPr>
        <p:txBody>
          <a:bodyPr wrap="square" rtlCol="0">
            <a:spAutoFit/>
          </a:bodyPr>
          <a:lstStyle/>
          <a:p>
            <a:pPr algn="ctr" rtl="0"/>
            <a:r>
              <a:rPr lang="fa-IR" dirty="0">
                <a:solidFill>
                  <a:prstClr val="white"/>
                </a:solidFill>
              </a:rPr>
              <a:t>5</a:t>
            </a:r>
            <a:endParaRPr lang="en-US" dirty="0">
              <a:solidFill>
                <a:prstClr val="white"/>
              </a:solidFill>
            </a:endParaRPr>
          </a:p>
        </p:txBody>
      </p:sp>
      <p:sp>
        <p:nvSpPr>
          <p:cNvPr id="26" name="TextBox 25"/>
          <p:cNvSpPr txBox="1"/>
          <p:nvPr/>
        </p:nvSpPr>
        <p:spPr>
          <a:xfrm>
            <a:off x="433915" y="1866899"/>
            <a:ext cx="457200" cy="381000"/>
          </a:xfrm>
          <a:prstGeom prst="rect">
            <a:avLst/>
          </a:prstGeom>
          <a:noFill/>
        </p:spPr>
        <p:txBody>
          <a:bodyPr wrap="square" rtlCol="0">
            <a:spAutoFit/>
          </a:bodyPr>
          <a:lstStyle/>
          <a:p>
            <a:pPr algn="ctr" rtl="0"/>
            <a:r>
              <a:rPr lang="fa-IR" dirty="0">
                <a:solidFill>
                  <a:prstClr val="white"/>
                </a:solidFill>
              </a:rPr>
              <a:t>9</a:t>
            </a:r>
            <a:endParaRPr lang="en-US" dirty="0">
              <a:solidFill>
                <a:prstClr val="white"/>
              </a:solidFill>
            </a:endParaRPr>
          </a:p>
        </p:txBody>
      </p:sp>
      <p:sp>
        <p:nvSpPr>
          <p:cNvPr id="27" name="TextBox 26"/>
          <p:cNvSpPr txBox="1"/>
          <p:nvPr/>
        </p:nvSpPr>
        <p:spPr>
          <a:xfrm>
            <a:off x="445477" y="2429271"/>
            <a:ext cx="457200" cy="381000"/>
          </a:xfrm>
          <a:prstGeom prst="rect">
            <a:avLst/>
          </a:prstGeom>
          <a:noFill/>
        </p:spPr>
        <p:txBody>
          <a:bodyPr wrap="square" rtlCol="0">
            <a:spAutoFit/>
          </a:bodyPr>
          <a:lstStyle/>
          <a:p>
            <a:pPr algn="ctr" rtl="0"/>
            <a:r>
              <a:rPr lang="fa-IR" dirty="0">
                <a:solidFill>
                  <a:prstClr val="white"/>
                </a:solidFill>
              </a:rPr>
              <a:t>3</a:t>
            </a:r>
            <a:endParaRPr lang="en-US" dirty="0">
              <a:solidFill>
                <a:prstClr val="white"/>
              </a:solidFill>
            </a:endParaRPr>
          </a:p>
        </p:txBody>
      </p:sp>
      <p:sp>
        <p:nvSpPr>
          <p:cNvPr id="28" name="TextBox 27"/>
          <p:cNvSpPr txBox="1"/>
          <p:nvPr/>
        </p:nvSpPr>
        <p:spPr>
          <a:xfrm>
            <a:off x="662515" y="759910"/>
            <a:ext cx="457200" cy="381000"/>
          </a:xfrm>
          <a:prstGeom prst="rect">
            <a:avLst/>
          </a:prstGeom>
          <a:noFill/>
        </p:spPr>
        <p:txBody>
          <a:bodyPr wrap="square" rtlCol="0">
            <a:spAutoFit/>
          </a:bodyPr>
          <a:lstStyle/>
          <a:p>
            <a:pPr algn="ctr" rtl="0"/>
            <a:r>
              <a:rPr lang="fa-IR" dirty="0">
                <a:solidFill>
                  <a:prstClr val="white"/>
                </a:solidFill>
              </a:rPr>
              <a:t>5</a:t>
            </a:r>
            <a:endParaRPr lang="en-US" dirty="0">
              <a:solidFill>
                <a:prstClr val="white"/>
              </a:solidFill>
            </a:endParaRPr>
          </a:p>
        </p:txBody>
      </p:sp>
    </p:spTree>
    <p:extLst>
      <p:ext uri="{BB962C8B-B14F-4D97-AF65-F5344CB8AC3E}">
        <p14:creationId xmlns:p14="http://schemas.microsoft.com/office/powerpoint/2010/main" val="2566912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2  Kamran Outline" pitchFamily="2" charset="-78"/>
              </a:rPr>
              <a:t>معرفی بنا</a:t>
            </a:r>
            <a:endParaRPr lang="en-US" dirty="0">
              <a:cs typeface="2  Kamran Outline" pitchFamily="2" charset="-78"/>
            </a:endParaRPr>
          </a:p>
        </p:txBody>
      </p:sp>
      <p:sp>
        <p:nvSpPr>
          <p:cNvPr id="3" name="Content Placeholder 2"/>
          <p:cNvSpPr>
            <a:spLocks noGrp="1"/>
          </p:cNvSpPr>
          <p:nvPr>
            <p:ph idx="1"/>
          </p:nvPr>
        </p:nvSpPr>
        <p:spPr/>
        <p:txBody>
          <a:bodyPr>
            <a:normAutofit fontScale="92500" lnSpcReduction="20000"/>
          </a:bodyPr>
          <a:lstStyle/>
          <a:p>
            <a:pPr marL="0" indent="0" algn="r">
              <a:buNone/>
            </a:pPr>
            <a:r>
              <a:rPr lang="fa-IR" dirty="0" smtClean="0">
                <a:cs typeface="2  Tabassom" pitchFamily="2" charset="-78"/>
              </a:rPr>
              <a:t>موقعیت</a:t>
            </a:r>
            <a:r>
              <a:rPr lang="fa-IR" dirty="0">
                <a:cs typeface="2  Tabassom" pitchFamily="2" charset="-78"/>
              </a:rPr>
              <a:t>: آمستردام</a:t>
            </a:r>
            <a:br>
              <a:rPr lang="fa-IR" dirty="0">
                <a:cs typeface="2  Tabassom" pitchFamily="2" charset="-78"/>
              </a:rPr>
            </a:br>
            <a:r>
              <a:rPr lang="en-US" sz="1800" dirty="0" smtClean="0">
                <a:latin typeface="Calibri Light" pitchFamily="34" charset="0"/>
                <a:cs typeface="2  Tabassom" pitchFamily="2" charset="-78"/>
              </a:rPr>
              <a:t>Frits </a:t>
            </a:r>
            <a:r>
              <a:rPr lang="en-US" sz="1800" dirty="0">
                <a:latin typeface="Calibri Light" pitchFamily="34" charset="0"/>
                <a:cs typeface="2  Tabassom" pitchFamily="2" charset="-78"/>
              </a:rPr>
              <a:t>van </a:t>
            </a:r>
            <a:r>
              <a:rPr lang="en-US" sz="1800" dirty="0" err="1" smtClean="0">
                <a:latin typeface="Calibri Light" pitchFamily="34" charset="0"/>
                <a:cs typeface="2  Tabassom" pitchFamily="2" charset="-78"/>
              </a:rPr>
              <a:t>Dongen</a:t>
            </a:r>
            <a:r>
              <a:rPr lang="fa-IR" dirty="0" smtClean="0">
                <a:cs typeface="2  Tabassom" pitchFamily="2" charset="-78"/>
              </a:rPr>
              <a:t>معمار:  </a:t>
            </a:r>
            <a:r>
              <a:rPr lang="fa-IR" dirty="0">
                <a:cs typeface="2  Tabassom" pitchFamily="2" charset="-78"/>
              </a:rPr>
              <a:t/>
            </a:r>
            <a:br>
              <a:rPr lang="fa-IR" dirty="0">
                <a:cs typeface="2  Tabassom" pitchFamily="2" charset="-78"/>
              </a:rPr>
            </a:br>
            <a:r>
              <a:rPr lang="fa-IR" dirty="0" smtClean="0">
                <a:cs typeface="2  Tabassom" pitchFamily="2" charset="-78"/>
              </a:rPr>
              <a:t>زیربنای </a:t>
            </a:r>
            <a:r>
              <a:rPr lang="fa-IR" dirty="0">
                <a:cs typeface="2  Tabassom" pitchFamily="2" charset="-78"/>
              </a:rPr>
              <a:t>ناخالص: 35800 مترمربع</a:t>
            </a:r>
            <a:br>
              <a:rPr lang="fa-IR" dirty="0">
                <a:cs typeface="2  Tabassom" pitchFamily="2" charset="-78"/>
              </a:rPr>
            </a:br>
            <a:r>
              <a:rPr lang="fa-IR" dirty="0" smtClean="0">
                <a:cs typeface="2  Tabassom" pitchFamily="2" charset="-78"/>
              </a:rPr>
              <a:t>تاریخ </a:t>
            </a:r>
            <a:r>
              <a:rPr lang="fa-IR" dirty="0">
                <a:cs typeface="2  Tabassom" pitchFamily="2" charset="-78"/>
              </a:rPr>
              <a:t>شروع پروژه: 1995</a:t>
            </a:r>
            <a:br>
              <a:rPr lang="fa-IR" dirty="0">
                <a:cs typeface="2  Tabassom" pitchFamily="2" charset="-78"/>
              </a:rPr>
            </a:br>
            <a:r>
              <a:rPr lang="fa-IR" dirty="0" smtClean="0">
                <a:cs typeface="2  Tabassom" pitchFamily="2" charset="-78"/>
              </a:rPr>
              <a:t>تاریخ </a:t>
            </a:r>
            <a:r>
              <a:rPr lang="fa-IR" dirty="0">
                <a:cs typeface="2  Tabassom" pitchFamily="2" charset="-78"/>
              </a:rPr>
              <a:t>ساخت: </a:t>
            </a:r>
            <a:r>
              <a:rPr lang="fa-IR" dirty="0" smtClean="0">
                <a:cs typeface="2  Tabassom" pitchFamily="2" charset="-78"/>
              </a:rPr>
              <a:t>1998-2000</a:t>
            </a:r>
          </a:p>
          <a:p>
            <a:pPr marL="0" indent="0" algn="r">
              <a:buNone/>
            </a:pPr>
            <a:endParaRPr lang="fa-IR" dirty="0">
              <a:cs typeface="2  Tabassom" pitchFamily="2" charset="-78"/>
            </a:endParaRPr>
          </a:p>
          <a:p>
            <a:pPr marL="0" indent="0" algn="r">
              <a:buNone/>
            </a:pPr>
            <a:r>
              <a:rPr lang="fa-IR" dirty="0" smtClean="0">
                <a:cs typeface="2  Tabassom" pitchFamily="2" charset="-78"/>
              </a:rPr>
              <a:t>مجتمع </a:t>
            </a:r>
            <a:r>
              <a:rPr lang="fa-IR" dirty="0">
                <a:cs typeface="2  Tabassom" pitchFamily="2" charset="-78"/>
              </a:rPr>
              <a:t>مسکونی وال، ساختمان خاکستری‌رنگ معظم و پرابهتی است که همچون یک وال عظیم‌الجثه، کنار رودخانه </a:t>
            </a:r>
            <a:r>
              <a:rPr lang="en-US" dirty="0" err="1">
                <a:cs typeface="2  Tabassom" pitchFamily="2" charset="-78"/>
              </a:rPr>
              <a:t>Ij</a:t>
            </a:r>
            <a:r>
              <a:rPr lang="en-US" dirty="0">
                <a:cs typeface="2  Tabassom" pitchFamily="2" charset="-78"/>
              </a:rPr>
              <a:t> </a:t>
            </a:r>
            <a:r>
              <a:rPr lang="fa-IR" dirty="0">
                <a:cs typeface="2  Tabassom" pitchFamily="2" charset="-78"/>
              </a:rPr>
              <a:t>در مرکز آمستردام، به ساحل آرامش نشسته است. مقیاس عظیم، فرم نامتعادل و تندیس‌گون و نیز نمای فلزی این مجتمع مسکونی، آن را به یک نشانه و ساختمان آیکونیک در این منطقه بندری تبدیل کرده است. این ساختمان به عنوان یکی از سه ساختمان بزرگ‌مقیاس منطقه‌ای که بافت معماری آن بیشتر دربردارنده ساختمان‌های کم‌مرتبه است، در تضاد با محیط اطراف، همانند شهاب‌سنگی به نظر می‌رسد که از آسمان به زمین افتاده است.</a:t>
            </a:r>
            <a:endParaRPr lang="en-US" dirty="0">
              <a:cs typeface="2  Tabassom" pitchFamily="2" charset="-78"/>
            </a:endParaRPr>
          </a:p>
        </p:txBody>
      </p:sp>
      <p:pic>
        <p:nvPicPr>
          <p:cNvPr id="2050" name="Picture 2" descr="D:\term8\tarh 5\motaalee\9\New folder\00-9532_15-JM-Hi.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1219200"/>
            <a:ext cx="3569079" cy="2384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006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2  Kamran Outline" pitchFamily="2" charset="-78"/>
              </a:rPr>
              <a:t>سایت پلان</a:t>
            </a:r>
            <a:endParaRPr lang="en-US" dirty="0">
              <a:cs typeface="2  Kamran Outline" pitchFamily="2" charset="-78"/>
            </a:endParaRPr>
          </a:p>
        </p:txBody>
      </p:sp>
      <p:pic>
        <p:nvPicPr>
          <p:cNvPr id="3075" name="Picture 3" descr="D:\term8\tarh 5\motaalee\9\New folder\2.amsterdam_the_whale_luchtfot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502" y="4293393"/>
            <a:ext cx="3054798" cy="242494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DCIM\100CANON\IMG_9442.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harpenSoften amount="50000"/>
                    </a14:imgEffect>
                    <a14:imgEffect>
                      <a14:saturation sat="33000"/>
                    </a14:imgEffect>
                  </a14:imgLayer>
                </a14:imgProps>
              </a:ext>
              <a:ext uri="{28A0092B-C50C-407E-A947-70E740481C1C}">
                <a14:useLocalDpi xmlns:a14="http://schemas.microsoft.com/office/drawing/2010/main" val="0"/>
              </a:ext>
            </a:extLst>
          </a:blip>
          <a:srcRect l="17633" t="15308" r="9178" b="22464"/>
          <a:stretch/>
        </p:blipFill>
        <p:spPr bwMode="auto">
          <a:xfrm>
            <a:off x="5255" y="533400"/>
            <a:ext cx="2516161" cy="14262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43200" y="1524001"/>
            <a:ext cx="6172201" cy="2585323"/>
          </a:xfrm>
          <a:prstGeom prst="rect">
            <a:avLst/>
          </a:prstGeom>
          <a:noFill/>
        </p:spPr>
        <p:txBody>
          <a:bodyPr wrap="square" rtlCol="0">
            <a:spAutoFit/>
          </a:bodyPr>
          <a:lstStyle/>
          <a:p>
            <a:pPr rtl="0"/>
            <a:r>
              <a:rPr lang="fa-IR" dirty="0">
                <a:solidFill>
                  <a:prstClr val="white"/>
                </a:solidFill>
                <a:cs typeface="2  Tabassom" pitchFamily="2" charset="-78"/>
              </a:rPr>
              <a:t>یکی از اساسی ترین مشکلات شهر هایی نظیر آمستردام ،محدودیت های توسعه شهری به دلیل احاطه ی این شهر توسط اب می باشد.برای حل این مشکل راهی به جز یجاد جزایر مصنوعی باقی نمانده و اکنون بسیاری از جمعیت شهر در چنین جزایری زندگی می کنند .</a:t>
            </a:r>
          </a:p>
          <a:p>
            <a:pPr rtl="0"/>
            <a:r>
              <a:rPr lang="fa-IR" dirty="0">
                <a:solidFill>
                  <a:prstClr val="white"/>
                </a:solidFill>
                <a:cs typeface="2  Tabassom" pitchFamily="2" charset="-78"/>
              </a:rPr>
              <a:t>ساختمان مجتمع وال در منطقه بندر گاهی و در امتداد سواحل حاشیه شهر آمستردام واقع شده است </a:t>
            </a:r>
          </a:p>
          <a:p>
            <a:pPr rtl="0"/>
            <a:r>
              <a:rPr lang="fa-IR" dirty="0">
                <a:solidFill>
                  <a:prstClr val="white"/>
                </a:solidFill>
                <a:cs typeface="2  Tabassom" pitchFamily="2" charset="-78"/>
              </a:rPr>
              <a:t>این جزایر نوسط پل هایی به یکدیگر و به بافت شهر متصل می باشند </a:t>
            </a:r>
          </a:p>
          <a:p>
            <a:pPr rtl="0"/>
            <a:r>
              <a:rPr lang="fa-IR" dirty="0">
                <a:solidFill>
                  <a:prstClr val="white"/>
                </a:solidFill>
                <a:cs typeface="2  Tabassom" pitchFamily="2" charset="-78"/>
              </a:rPr>
              <a:t>در این بندرگاه مجتمع مسکونی بسیاری در ابعاد مختلف به احرا در آمده است اما از لحاظ مقیاس ،مجتمع وال چندین برابر توده های اطراف خود است.این تفاوت مقیاس به همراه تفاوت رنگ و مصالح ساختمانی و همچنین فرم خاص و شناور ساختمان سبب شده تا این مجتمع به عنوان شاخصی در مقیاس شهر نیز شناخته شود</a:t>
            </a:r>
          </a:p>
        </p:txBody>
      </p:sp>
      <p:pic>
        <p:nvPicPr>
          <p:cNvPr id="3077" name="Picture 5" descr="D:\term8\tarh 5\motaalee\9\New folder\1QbNRTJQ_(02)delandton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138" y="2084387"/>
            <a:ext cx="2601763" cy="195421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D:\term8\tarh 5\motaalee\9\New folder\2627658934_61eee2ef47_o.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32852" y="4458528"/>
            <a:ext cx="2792896" cy="2094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0475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I:\DCIM\100CANON\IMG_9442.JPG"/>
          <p:cNvPicPr>
            <a:picLocks noGrp="1" noChangeAspect="1" noChangeArrowheads="1"/>
          </p:cNvPicPr>
          <p:nvPr>
            <p:ph idx="1"/>
          </p:nvPr>
        </p:nvPicPr>
        <p:blipFill rotWithShape="1">
          <a:blip r:embed="rId2" cstate="print">
            <a:extLst>
              <a:ext uri="{BEBA8EAE-BF5A-486C-A8C5-ECC9F3942E4B}">
                <a14:imgProps xmlns:a14="http://schemas.microsoft.com/office/drawing/2010/main">
                  <a14:imgLayer r:embed="rId3">
                    <a14:imgEffect>
                      <a14:sharpenSoften amount="50000"/>
                    </a14:imgEffect>
                    <a14:imgEffect>
                      <a14:colorTemperature colorTemp="8800"/>
                    </a14:imgEffect>
                    <a14:imgEffect>
                      <a14:saturation sat="33000"/>
                    </a14:imgEffect>
                    <a14:imgEffect>
                      <a14:brightnessContrast bright="40000" contrast="40000"/>
                    </a14:imgEffect>
                  </a14:imgLayer>
                </a14:imgProps>
              </a:ext>
              <a:ext uri="{28A0092B-C50C-407E-A947-70E740481C1C}">
                <a14:useLocalDpi xmlns:a14="http://schemas.microsoft.com/office/drawing/2010/main" val="0"/>
              </a:ext>
            </a:extLst>
          </a:blip>
          <a:srcRect l="17633" t="15308" r="9178" b="22464"/>
          <a:stretch/>
        </p:blipFill>
        <p:spPr bwMode="auto">
          <a:xfrm>
            <a:off x="685800" y="1828800"/>
            <a:ext cx="7623952" cy="4322708"/>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a:xfrm>
            <a:off x="4495800" y="2590800"/>
            <a:ext cx="1219200" cy="2133600"/>
          </a:xfrm>
          <a:prstGeom prst="straightConnector1">
            <a:avLst/>
          </a:prstGeom>
          <a:ln>
            <a:solidFill>
              <a:schemeClr val="tx2">
                <a:lumMod val="75000"/>
              </a:schemeClr>
            </a:solidFill>
            <a:tailEnd type="arrow"/>
          </a:ln>
        </p:spPr>
        <p:style>
          <a:lnRef idx="2">
            <a:schemeClr val="accent6"/>
          </a:lnRef>
          <a:fillRef idx="0">
            <a:schemeClr val="accent6"/>
          </a:fillRef>
          <a:effectRef idx="1">
            <a:schemeClr val="accent6"/>
          </a:effectRef>
          <a:fontRef idx="minor">
            <a:schemeClr val="tx1"/>
          </a:fontRef>
        </p:style>
      </p:cxnSp>
      <p:cxnSp>
        <p:nvCxnSpPr>
          <p:cNvPr id="8" name="Straight Arrow Connector 7"/>
          <p:cNvCxnSpPr/>
          <p:nvPr/>
        </p:nvCxnSpPr>
        <p:spPr>
          <a:xfrm>
            <a:off x="5867400" y="2362200"/>
            <a:ext cx="1295400" cy="2362200"/>
          </a:xfrm>
          <a:prstGeom prst="straightConnector1">
            <a:avLst/>
          </a:prstGeom>
          <a:ln>
            <a:solidFill>
              <a:schemeClr val="tx2">
                <a:lumMod val="75000"/>
              </a:schemeClr>
            </a:solidFill>
            <a:tailEnd type="arrow"/>
          </a:ln>
        </p:spPr>
        <p:style>
          <a:lnRef idx="2">
            <a:schemeClr val="accent6"/>
          </a:lnRef>
          <a:fillRef idx="0">
            <a:schemeClr val="accent6"/>
          </a:fillRef>
          <a:effectRef idx="1">
            <a:schemeClr val="accent6"/>
          </a:effectRef>
          <a:fontRef idx="minor">
            <a:schemeClr val="tx1"/>
          </a:fontRef>
        </p:style>
      </p:cxnSp>
      <p:cxnSp>
        <p:nvCxnSpPr>
          <p:cNvPr id="10" name="Straight Arrow Connector 9"/>
          <p:cNvCxnSpPr/>
          <p:nvPr/>
        </p:nvCxnSpPr>
        <p:spPr>
          <a:xfrm flipV="1">
            <a:off x="4495800" y="2362200"/>
            <a:ext cx="1371600" cy="228600"/>
          </a:xfrm>
          <a:prstGeom prst="straightConnector1">
            <a:avLst/>
          </a:prstGeom>
          <a:ln>
            <a:solidFill>
              <a:schemeClr val="tx2">
                <a:lumMod val="75000"/>
              </a:schemeClr>
            </a:solidFill>
            <a:tailEnd type="arrow"/>
          </a:ln>
        </p:spPr>
        <p:style>
          <a:lnRef idx="2">
            <a:schemeClr val="accent6"/>
          </a:lnRef>
          <a:fillRef idx="0">
            <a:schemeClr val="accent6"/>
          </a:fillRef>
          <a:effectRef idx="1">
            <a:schemeClr val="accent6"/>
          </a:effectRef>
          <a:fontRef idx="minor">
            <a:schemeClr val="tx1"/>
          </a:fontRef>
        </p:style>
      </p:cxnSp>
      <p:cxnSp>
        <p:nvCxnSpPr>
          <p:cNvPr id="12" name="Straight Arrow Connector 11"/>
          <p:cNvCxnSpPr/>
          <p:nvPr/>
        </p:nvCxnSpPr>
        <p:spPr>
          <a:xfrm flipV="1">
            <a:off x="5715000" y="4724400"/>
            <a:ext cx="1447800" cy="152400"/>
          </a:xfrm>
          <a:prstGeom prst="straightConnector1">
            <a:avLst/>
          </a:prstGeom>
          <a:ln>
            <a:solidFill>
              <a:schemeClr val="tx2">
                <a:lumMod val="75000"/>
              </a:schemeClr>
            </a:solidFill>
            <a:tailEnd type="arrow"/>
          </a:ln>
        </p:spPr>
        <p:style>
          <a:lnRef idx="2">
            <a:schemeClr val="accent6"/>
          </a:lnRef>
          <a:fillRef idx="0">
            <a:schemeClr val="accent6"/>
          </a:fillRef>
          <a:effectRef idx="1">
            <a:schemeClr val="accent6"/>
          </a:effectRef>
          <a:fontRef idx="minor">
            <a:schemeClr val="tx1"/>
          </a:fontRef>
        </p:style>
      </p:cxnSp>
      <p:sp>
        <p:nvSpPr>
          <p:cNvPr id="13" name="Up Arrow 12"/>
          <p:cNvSpPr/>
          <p:nvPr/>
        </p:nvSpPr>
        <p:spPr>
          <a:xfrm>
            <a:off x="5105400" y="1676400"/>
            <a:ext cx="228600" cy="45720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14" name="Down Arrow 13"/>
          <p:cNvSpPr/>
          <p:nvPr/>
        </p:nvSpPr>
        <p:spPr>
          <a:xfrm>
            <a:off x="5029200" y="5257800"/>
            <a:ext cx="304800" cy="609600"/>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15" name="TextBox 14"/>
          <p:cNvSpPr txBox="1"/>
          <p:nvPr/>
        </p:nvSpPr>
        <p:spPr>
          <a:xfrm>
            <a:off x="4229100" y="1379230"/>
            <a:ext cx="2057400" cy="369332"/>
          </a:xfrm>
          <a:prstGeom prst="rect">
            <a:avLst/>
          </a:prstGeom>
          <a:noFill/>
        </p:spPr>
        <p:txBody>
          <a:bodyPr wrap="square" rtlCol="0">
            <a:spAutoFit/>
          </a:bodyPr>
          <a:lstStyle/>
          <a:p>
            <a:pPr rtl="0"/>
            <a:r>
              <a:rPr lang="fa-IR" dirty="0">
                <a:solidFill>
                  <a:prstClr val="white"/>
                </a:solidFill>
                <a:cs typeface="2  Tabassom" pitchFamily="2" charset="-78"/>
              </a:rPr>
              <a:t>بندر(دید به آب)</a:t>
            </a:r>
            <a:endParaRPr lang="en-US" dirty="0">
              <a:solidFill>
                <a:prstClr val="white"/>
              </a:solidFill>
              <a:cs typeface="2  Tabassom" pitchFamily="2" charset="-78"/>
            </a:endParaRPr>
          </a:p>
        </p:txBody>
      </p:sp>
      <p:sp>
        <p:nvSpPr>
          <p:cNvPr id="16" name="TextBox 15"/>
          <p:cNvSpPr txBox="1"/>
          <p:nvPr/>
        </p:nvSpPr>
        <p:spPr>
          <a:xfrm>
            <a:off x="3650974" y="5883965"/>
            <a:ext cx="2057400" cy="369332"/>
          </a:xfrm>
          <a:prstGeom prst="rect">
            <a:avLst/>
          </a:prstGeom>
          <a:noFill/>
        </p:spPr>
        <p:txBody>
          <a:bodyPr wrap="square" rtlCol="0">
            <a:spAutoFit/>
          </a:bodyPr>
          <a:lstStyle/>
          <a:p>
            <a:pPr rtl="0"/>
            <a:r>
              <a:rPr lang="fa-IR" dirty="0">
                <a:solidFill>
                  <a:prstClr val="white"/>
                </a:solidFill>
                <a:cs typeface="2  Tabassom" pitchFamily="2" charset="-78"/>
              </a:rPr>
              <a:t>بندر(دید به آب)</a:t>
            </a:r>
            <a:endParaRPr lang="en-US" dirty="0">
              <a:solidFill>
                <a:prstClr val="white"/>
              </a:solidFill>
              <a:cs typeface="2  Tabassom" pitchFamily="2" charset="-78"/>
            </a:endParaRPr>
          </a:p>
        </p:txBody>
      </p:sp>
      <p:sp>
        <p:nvSpPr>
          <p:cNvPr id="17" name="TextBox 16"/>
          <p:cNvSpPr txBox="1"/>
          <p:nvPr/>
        </p:nvSpPr>
        <p:spPr>
          <a:xfrm>
            <a:off x="5181600" y="4888468"/>
            <a:ext cx="2057400" cy="369332"/>
          </a:xfrm>
          <a:prstGeom prst="rect">
            <a:avLst/>
          </a:prstGeom>
          <a:noFill/>
        </p:spPr>
        <p:txBody>
          <a:bodyPr wrap="square" rtlCol="0">
            <a:spAutoFit/>
          </a:bodyPr>
          <a:lstStyle/>
          <a:p>
            <a:pPr rtl="0"/>
            <a:r>
              <a:rPr lang="fa-IR" dirty="0">
                <a:solidFill>
                  <a:prstClr val="white"/>
                </a:solidFill>
                <a:cs typeface="2  Tabassom" pitchFamily="2" charset="-78"/>
              </a:rPr>
              <a:t>بفضای باز جلوی ورودی اصلی</a:t>
            </a:r>
            <a:endParaRPr lang="en-US" dirty="0">
              <a:solidFill>
                <a:prstClr val="white"/>
              </a:solidFill>
              <a:cs typeface="2  Tabassom" pitchFamily="2" charset="-78"/>
            </a:endParaRPr>
          </a:p>
        </p:txBody>
      </p:sp>
      <p:cxnSp>
        <p:nvCxnSpPr>
          <p:cNvPr id="19" name="Straight Connector 18"/>
          <p:cNvCxnSpPr/>
          <p:nvPr/>
        </p:nvCxnSpPr>
        <p:spPr>
          <a:xfrm flipH="1">
            <a:off x="5867400" y="4114800"/>
            <a:ext cx="838200" cy="457200"/>
          </a:xfrm>
          <a:prstGeom prst="line">
            <a:avLst/>
          </a:prstGeom>
          <a:ln>
            <a:solidFill>
              <a:srgbClr val="92D050"/>
            </a:solidFill>
          </a:ln>
        </p:spPr>
        <p:style>
          <a:lnRef idx="2">
            <a:schemeClr val="accent6"/>
          </a:lnRef>
          <a:fillRef idx="0">
            <a:schemeClr val="accent6"/>
          </a:fillRef>
          <a:effectRef idx="1">
            <a:schemeClr val="accent6"/>
          </a:effectRef>
          <a:fontRef idx="minor">
            <a:schemeClr val="tx1"/>
          </a:fontRef>
        </p:style>
      </p:cxnSp>
      <p:cxnSp>
        <p:nvCxnSpPr>
          <p:cNvPr id="21" name="Straight Connector 20"/>
          <p:cNvCxnSpPr/>
          <p:nvPr/>
        </p:nvCxnSpPr>
        <p:spPr>
          <a:xfrm>
            <a:off x="6705600" y="4114800"/>
            <a:ext cx="228600" cy="381000"/>
          </a:xfrm>
          <a:prstGeom prst="line">
            <a:avLst/>
          </a:prstGeom>
          <a:ln>
            <a:solidFill>
              <a:srgbClr val="92D050"/>
            </a:solidFill>
          </a:ln>
        </p:spPr>
        <p:style>
          <a:lnRef idx="2">
            <a:schemeClr val="accent6"/>
          </a:lnRef>
          <a:fillRef idx="0">
            <a:schemeClr val="accent6"/>
          </a:fillRef>
          <a:effectRef idx="1">
            <a:schemeClr val="accent6"/>
          </a:effectRef>
          <a:fontRef idx="minor">
            <a:schemeClr val="tx1"/>
          </a:fontRef>
        </p:style>
      </p:cxnSp>
      <p:cxnSp>
        <p:nvCxnSpPr>
          <p:cNvPr id="23" name="Straight Connector 22"/>
          <p:cNvCxnSpPr/>
          <p:nvPr/>
        </p:nvCxnSpPr>
        <p:spPr>
          <a:xfrm flipH="1">
            <a:off x="6819900" y="4495800"/>
            <a:ext cx="114300" cy="228600"/>
          </a:xfrm>
          <a:prstGeom prst="line">
            <a:avLst/>
          </a:prstGeom>
          <a:ln>
            <a:solidFill>
              <a:srgbClr val="92D050"/>
            </a:solidFill>
          </a:ln>
        </p:spPr>
        <p:style>
          <a:lnRef idx="2">
            <a:schemeClr val="accent6"/>
          </a:lnRef>
          <a:fillRef idx="0">
            <a:schemeClr val="accent6"/>
          </a:fillRef>
          <a:effectRef idx="1">
            <a:schemeClr val="accent6"/>
          </a:effectRef>
          <a:fontRef idx="minor">
            <a:schemeClr val="tx1"/>
          </a:fontRef>
        </p:style>
      </p:cxnSp>
      <p:cxnSp>
        <p:nvCxnSpPr>
          <p:cNvPr id="25" name="Straight Connector 24"/>
          <p:cNvCxnSpPr/>
          <p:nvPr/>
        </p:nvCxnSpPr>
        <p:spPr>
          <a:xfrm flipH="1">
            <a:off x="5874026" y="4724400"/>
            <a:ext cx="945874" cy="76200"/>
          </a:xfrm>
          <a:prstGeom prst="line">
            <a:avLst/>
          </a:prstGeom>
          <a:ln>
            <a:solidFill>
              <a:srgbClr val="92D050"/>
            </a:solidFill>
          </a:ln>
        </p:spPr>
        <p:style>
          <a:lnRef idx="2">
            <a:schemeClr val="accent6"/>
          </a:lnRef>
          <a:fillRef idx="0">
            <a:schemeClr val="accent6"/>
          </a:fillRef>
          <a:effectRef idx="1">
            <a:schemeClr val="accent6"/>
          </a:effectRef>
          <a:fontRef idx="minor">
            <a:schemeClr val="tx1"/>
          </a:fontRef>
        </p:style>
      </p:cxnSp>
      <p:cxnSp>
        <p:nvCxnSpPr>
          <p:cNvPr id="27" name="Straight Connector 26"/>
          <p:cNvCxnSpPr/>
          <p:nvPr/>
        </p:nvCxnSpPr>
        <p:spPr>
          <a:xfrm>
            <a:off x="5867400" y="4610100"/>
            <a:ext cx="76200" cy="190500"/>
          </a:xfrm>
          <a:prstGeom prst="line">
            <a:avLst/>
          </a:prstGeom>
          <a:ln>
            <a:solidFill>
              <a:srgbClr val="92D050"/>
            </a:solidFill>
          </a:ln>
        </p:spPr>
        <p:style>
          <a:lnRef idx="2">
            <a:schemeClr val="accent6"/>
          </a:lnRef>
          <a:fillRef idx="0">
            <a:schemeClr val="accent6"/>
          </a:fillRef>
          <a:effectRef idx="1">
            <a:schemeClr val="accent6"/>
          </a:effectRef>
          <a:fontRef idx="minor">
            <a:schemeClr val="tx1"/>
          </a:fontRef>
        </p:style>
      </p:cxnSp>
      <p:cxnSp>
        <p:nvCxnSpPr>
          <p:cNvPr id="29" name="Straight Arrow Connector 28"/>
          <p:cNvCxnSpPr/>
          <p:nvPr/>
        </p:nvCxnSpPr>
        <p:spPr>
          <a:xfrm flipH="1" flipV="1">
            <a:off x="1828800" y="2590800"/>
            <a:ext cx="609600" cy="685800"/>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30" name="TextBox 29"/>
          <p:cNvSpPr txBox="1"/>
          <p:nvPr/>
        </p:nvSpPr>
        <p:spPr>
          <a:xfrm>
            <a:off x="990600" y="1905000"/>
            <a:ext cx="1676400" cy="646331"/>
          </a:xfrm>
          <a:prstGeom prst="rect">
            <a:avLst/>
          </a:prstGeom>
          <a:noFill/>
        </p:spPr>
        <p:txBody>
          <a:bodyPr wrap="square" rtlCol="0">
            <a:spAutoFit/>
          </a:bodyPr>
          <a:lstStyle/>
          <a:p>
            <a:pPr rtl="0"/>
            <a:r>
              <a:rPr lang="fa-IR" dirty="0">
                <a:solidFill>
                  <a:prstClr val="white"/>
                </a:solidFill>
                <a:cs typeface="2  Tabassom" pitchFamily="2" charset="-78"/>
              </a:rPr>
              <a:t>ساختمان های اطراف کوتاهتر می باشند</a:t>
            </a:r>
            <a:endParaRPr lang="en-US" dirty="0">
              <a:solidFill>
                <a:prstClr val="white"/>
              </a:solidFill>
              <a:cs typeface="2  Tabassom" pitchFamily="2" charset="-78"/>
            </a:endParaRPr>
          </a:p>
        </p:txBody>
      </p:sp>
      <p:pic>
        <p:nvPicPr>
          <p:cNvPr id="4098" name="Picture 2" descr="D:\term8\tarh 5\motaalee\9\New folder\2627658426_67be17c3c0_z.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024" y="4933122"/>
            <a:ext cx="2328124" cy="1746093"/>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D:\term8\tarh 5\motaalee\9\New folder\2627658934_61eee2ef47_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64236" y="5073134"/>
            <a:ext cx="2208485" cy="1656364"/>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2489200" y="5806168"/>
            <a:ext cx="2006600" cy="923330"/>
          </a:xfrm>
          <a:prstGeom prst="rect">
            <a:avLst/>
          </a:prstGeom>
          <a:noFill/>
        </p:spPr>
        <p:txBody>
          <a:bodyPr wrap="square" rtlCol="0">
            <a:spAutoFit/>
          </a:bodyPr>
          <a:lstStyle/>
          <a:p>
            <a:pPr rtl="0"/>
            <a:r>
              <a:rPr lang="fa-IR" dirty="0">
                <a:solidFill>
                  <a:prstClr val="white"/>
                </a:solidFill>
                <a:cs typeface="2  Tabassom" pitchFamily="2" charset="-78"/>
              </a:rPr>
              <a:t>شیب زیر بنا به مانند پیلوتی است که فضای پارک دوچرخه می باشد.</a:t>
            </a:r>
            <a:endParaRPr lang="en-US" dirty="0">
              <a:solidFill>
                <a:prstClr val="white"/>
              </a:solidFill>
              <a:cs typeface="2  Tabassom" pitchFamily="2" charset="-78"/>
            </a:endParaRPr>
          </a:p>
        </p:txBody>
      </p:sp>
      <p:sp>
        <p:nvSpPr>
          <p:cNvPr id="4100" name="Up Arrow 4099"/>
          <p:cNvSpPr/>
          <p:nvPr/>
        </p:nvSpPr>
        <p:spPr>
          <a:xfrm flipH="1">
            <a:off x="7543801" y="6068631"/>
            <a:ext cx="152400" cy="184666"/>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37" name="Up Arrow 36"/>
          <p:cNvSpPr/>
          <p:nvPr/>
        </p:nvSpPr>
        <p:spPr>
          <a:xfrm flipH="1">
            <a:off x="7892278" y="6084631"/>
            <a:ext cx="152400" cy="184666"/>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38" name="Up Arrow 37"/>
          <p:cNvSpPr/>
          <p:nvPr/>
        </p:nvSpPr>
        <p:spPr>
          <a:xfrm flipH="1">
            <a:off x="1981200" y="5829465"/>
            <a:ext cx="152400" cy="439831"/>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39" name="Up Arrow 38"/>
          <p:cNvSpPr/>
          <p:nvPr/>
        </p:nvSpPr>
        <p:spPr>
          <a:xfrm flipH="1">
            <a:off x="762000" y="6033381"/>
            <a:ext cx="152400" cy="439831"/>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3" name="TextBox 2"/>
          <p:cNvSpPr txBox="1"/>
          <p:nvPr/>
        </p:nvSpPr>
        <p:spPr>
          <a:xfrm>
            <a:off x="3993874" y="441286"/>
            <a:ext cx="1714500" cy="646331"/>
          </a:xfrm>
          <a:prstGeom prst="rect">
            <a:avLst/>
          </a:prstGeom>
          <a:noFill/>
        </p:spPr>
        <p:txBody>
          <a:bodyPr wrap="square" rtlCol="0">
            <a:spAutoFit/>
          </a:bodyPr>
          <a:lstStyle/>
          <a:p>
            <a:pPr rtl="0"/>
            <a:r>
              <a:rPr lang="fa-IR" dirty="0">
                <a:solidFill>
                  <a:prstClr val="white"/>
                </a:solidFill>
                <a:cs typeface="2  Tabassom" pitchFamily="2" charset="-78"/>
              </a:rPr>
              <a:t>سیستم پارک ماشین در زیرزمین می باشد.</a:t>
            </a:r>
            <a:endParaRPr lang="en-US" dirty="0">
              <a:solidFill>
                <a:prstClr val="white"/>
              </a:solidFill>
              <a:cs typeface="2  Tabassom" pitchFamily="2" charset="-78"/>
            </a:endParaRPr>
          </a:p>
        </p:txBody>
      </p:sp>
      <p:pic>
        <p:nvPicPr>
          <p:cNvPr id="3074" name="Picture 2" descr="C:\Users\TEMP\Desktop\whale-residential-complex_1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98919"/>
            <a:ext cx="4038600" cy="1647749"/>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Arrow Connector 6"/>
          <p:cNvCxnSpPr/>
          <p:nvPr/>
        </p:nvCxnSpPr>
        <p:spPr>
          <a:xfrm flipH="1">
            <a:off x="2489200" y="1222793"/>
            <a:ext cx="2006600" cy="682207"/>
          </a:xfrm>
          <a:prstGeom prst="straightConnector1">
            <a:avLst/>
          </a:prstGeom>
          <a:ln>
            <a:solidFill>
              <a:srgbClr val="00B0F0"/>
            </a:solidFill>
            <a:headEnd type="arrow"/>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374707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2  Kamran Outline" pitchFamily="2" charset="-78"/>
              </a:rPr>
              <a:t>ساختمان</a:t>
            </a:r>
            <a:endParaRPr lang="en-US" dirty="0">
              <a:cs typeface="2  Kamran Outline" pitchFamily="2" charset="-78"/>
            </a:endParaRPr>
          </a:p>
        </p:txBody>
      </p:sp>
      <p:sp>
        <p:nvSpPr>
          <p:cNvPr id="3" name="Content Placeholder 2"/>
          <p:cNvSpPr>
            <a:spLocks noGrp="1"/>
          </p:cNvSpPr>
          <p:nvPr>
            <p:ph idx="1"/>
          </p:nvPr>
        </p:nvSpPr>
        <p:spPr/>
        <p:txBody>
          <a:bodyPr>
            <a:normAutofit/>
          </a:bodyPr>
          <a:lstStyle/>
          <a:p>
            <a:pPr marL="0" indent="0" algn="r">
              <a:buNone/>
            </a:pPr>
            <a:r>
              <a:rPr lang="fa-IR" sz="1800" dirty="0" smtClean="0">
                <a:cs typeface="2  Tabassom" pitchFamily="2" charset="-78"/>
              </a:rPr>
              <a:t>این پروژه 124 واحدی است و از نوع ایوانی می باشد. </a:t>
            </a:r>
          </a:p>
          <a:p>
            <a:pPr marL="0" indent="0" algn="r">
              <a:buNone/>
            </a:pPr>
            <a:r>
              <a:rPr lang="fa-IR" sz="1800" dirty="0" smtClean="0">
                <a:cs typeface="2  Tabassom" pitchFamily="2" charset="-78"/>
              </a:rPr>
              <a:t>نوع طراحی به این صورت بوده که واحد ها دوبلکس طراحی شده و راهرو ها و پله ها ی ارتباطی فقط در جلوی واحد هایی قرار دارد که ورودی دارند .یعنی در یک طبقه بعضی واحدها طبقه اول دوبلکس و محل ورودی اند و بعضی از آن ها طبقه ی دوم دوبلکس می باشند.</a:t>
            </a:r>
            <a:endParaRPr lang="en-US" sz="1800" dirty="0">
              <a:cs typeface="2  Tabassom" pitchFamily="2" charset="-78"/>
            </a:endParaRPr>
          </a:p>
        </p:txBody>
      </p:sp>
      <p:pic>
        <p:nvPicPr>
          <p:cNvPr id="1026" name="Picture 2" descr="I:\DCIM\100CANON\IMG_9443.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harpenSoften amount="50000"/>
                    </a14:imgEffect>
                    <a14:imgEffect>
                      <a14:colorTemperature colorTemp="7200"/>
                    </a14:imgEffect>
                    <a14:imgEffect>
                      <a14:saturation sat="66000"/>
                    </a14:imgEffect>
                  </a14:imgLayer>
                </a14:imgProps>
              </a:ext>
              <a:ext uri="{28A0092B-C50C-407E-A947-70E740481C1C}">
                <a14:useLocalDpi xmlns:a14="http://schemas.microsoft.com/office/drawing/2010/main" val="0"/>
              </a:ext>
            </a:extLst>
          </a:blip>
          <a:srcRect l="9804" r="5676"/>
          <a:stretch/>
        </p:blipFill>
        <p:spPr bwMode="auto">
          <a:xfrm>
            <a:off x="381000" y="2971800"/>
            <a:ext cx="4191000" cy="3305748"/>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a:xfrm flipV="1">
            <a:off x="4191000" y="3505200"/>
            <a:ext cx="1143000" cy="7620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8" name="TextBox 7"/>
          <p:cNvSpPr txBox="1"/>
          <p:nvPr/>
        </p:nvSpPr>
        <p:spPr>
          <a:xfrm>
            <a:off x="4584700" y="2895600"/>
            <a:ext cx="2133600" cy="830997"/>
          </a:xfrm>
          <a:prstGeom prst="rect">
            <a:avLst/>
          </a:prstGeom>
          <a:noFill/>
        </p:spPr>
        <p:txBody>
          <a:bodyPr wrap="square" rtlCol="0">
            <a:spAutoFit/>
          </a:bodyPr>
          <a:lstStyle/>
          <a:p>
            <a:pPr rtl="0"/>
            <a:r>
              <a:rPr lang="fa-IR" sz="1600" dirty="0">
                <a:solidFill>
                  <a:prstClr val="white"/>
                </a:solidFill>
                <a:cs typeface="2  Tabassom" pitchFamily="2" charset="-78"/>
              </a:rPr>
              <a:t>ایوان های جلوی طبقه ی اول دو بلکس ها که به حیاط مرکزی دید دارند.</a:t>
            </a:r>
            <a:endParaRPr lang="en-US" sz="1600" dirty="0">
              <a:solidFill>
                <a:prstClr val="white"/>
              </a:solidFill>
              <a:cs typeface="2  Tabassom" pitchFamily="2" charset="-78"/>
            </a:endParaRPr>
          </a:p>
        </p:txBody>
      </p:sp>
      <p:sp>
        <p:nvSpPr>
          <p:cNvPr id="9" name="TextBox 8"/>
          <p:cNvSpPr txBox="1"/>
          <p:nvPr/>
        </p:nvSpPr>
        <p:spPr>
          <a:xfrm>
            <a:off x="4953000" y="5943600"/>
            <a:ext cx="1371600" cy="584775"/>
          </a:xfrm>
          <a:prstGeom prst="rect">
            <a:avLst/>
          </a:prstGeom>
          <a:noFill/>
        </p:spPr>
        <p:txBody>
          <a:bodyPr wrap="square" rtlCol="0">
            <a:spAutoFit/>
          </a:bodyPr>
          <a:lstStyle/>
          <a:p>
            <a:pPr rtl="0"/>
            <a:r>
              <a:rPr lang="fa-IR" sz="1600" dirty="0">
                <a:solidFill>
                  <a:prstClr val="white"/>
                </a:solidFill>
                <a:cs typeface="2  Tabassom" pitchFamily="2" charset="-78"/>
              </a:rPr>
              <a:t>پلان طبقه چهارم و پنجم</a:t>
            </a:r>
            <a:endParaRPr lang="en-US" sz="1600" dirty="0">
              <a:solidFill>
                <a:prstClr val="white"/>
              </a:solidFill>
              <a:cs typeface="2  Tabassom" pitchFamily="2" charset="-78"/>
            </a:endParaRPr>
          </a:p>
        </p:txBody>
      </p:sp>
      <p:pic>
        <p:nvPicPr>
          <p:cNvPr id="1027" name="Picture 3" descr="D:\term8\tarh 5\motaalee\9\New folder\ksqf_image3thewhalehousingcomplexbydearchitekte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53200" y="3543300"/>
            <a:ext cx="2392362" cy="3188677"/>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p:nvPr/>
        </p:nvCxnSpPr>
        <p:spPr>
          <a:xfrm flipH="1" flipV="1">
            <a:off x="6324600" y="4676862"/>
            <a:ext cx="1676400" cy="790665"/>
          </a:xfrm>
          <a:prstGeom prst="straightConnector1">
            <a:avLst/>
          </a:prstGeom>
          <a:ln>
            <a:solidFill>
              <a:srgbClr val="FFFF00"/>
            </a:solidFill>
            <a:tailEnd type="arrow"/>
          </a:ln>
        </p:spPr>
        <p:style>
          <a:lnRef idx="2">
            <a:schemeClr val="accent6"/>
          </a:lnRef>
          <a:fillRef idx="0">
            <a:schemeClr val="accent6"/>
          </a:fillRef>
          <a:effectRef idx="1">
            <a:schemeClr val="accent6"/>
          </a:effectRef>
          <a:fontRef idx="minor">
            <a:schemeClr val="tx1"/>
          </a:fontRef>
        </p:style>
      </p:cxnSp>
      <p:sp>
        <p:nvSpPr>
          <p:cNvPr id="12" name="TextBox 11"/>
          <p:cNvSpPr txBox="1"/>
          <p:nvPr/>
        </p:nvSpPr>
        <p:spPr>
          <a:xfrm>
            <a:off x="4800600" y="3886198"/>
            <a:ext cx="1447800" cy="1200329"/>
          </a:xfrm>
          <a:prstGeom prst="rect">
            <a:avLst/>
          </a:prstGeom>
          <a:noFill/>
        </p:spPr>
        <p:txBody>
          <a:bodyPr wrap="square" rtlCol="0">
            <a:spAutoFit/>
          </a:bodyPr>
          <a:lstStyle/>
          <a:p>
            <a:pPr rtl="0"/>
            <a:r>
              <a:rPr lang="fa-IR" dirty="0">
                <a:solidFill>
                  <a:prstClr val="white"/>
                </a:solidFill>
                <a:cs typeface="2  Tabassom" pitchFamily="2" charset="-78"/>
              </a:rPr>
              <a:t>پله های منتهی به ایوان هستند که به ایوان های زیرین راه دارند.</a:t>
            </a:r>
            <a:endParaRPr lang="en-US" dirty="0">
              <a:solidFill>
                <a:prstClr val="white"/>
              </a:solidFill>
              <a:cs typeface="2  Tabassom" pitchFamily="2" charset="-78"/>
            </a:endParaRPr>
          </a:p>
        </p:txBody>
      </p:sp>
      <p:cxnSp>
        <p:nvCxnSpPr>
          <p:cNvPr id="15" name="Straight Arrow Connector 14"/>
          <p:cNvCxnSpPr/>
          <p:nvPr/>
        </p:nvCxnSpPr>
        <p:spPr>
          <a:xfrm flipH="1" flipV="1">
            <a:off x="6299200" y="4476924"/>
            <a:ext cx="584200" cy="399876"/>
          </a:xfrm>
          <a:prstGeom prst="straightConnector1">
            <a:avLst/>
          </a:prstGeom>
          <a:ln>
            <a:solidFill>
              <a:srgbClr val="FFFF00"/>
            </a:solidFill>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1117952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867400"/>
          </a:xfrm>
        </p:spPr>
        <p:txBody>
          <a:bodyPr>
            <a:normAutofit/>
          </a:bodyPr>
          <a:lstStyle/>
          <a:p>
            <a:pPr marL="0" indent="0" algn="r">
              <a:buNone/>
            </a:pPr>
            <a:r>
              <a:rPr lang="fa-IR" sz="1800" dirty="0" smtClean="0">
                <a:cs typeface="2  Tabassom" pitchFamily="2" charset="-78"/>
              </a:rPr>
              <a:t>ویژگی های مثبت بنا:</a:t>
            </a:r>
          </a:p>
          <a:p>
            <a:pPr marL="0" indent="0" algn="r">
              <a:buNone/>
            </a:pPr>
            <a:r>
              <a:rPr lang="fa-IR" sz="1800" dirty="0" smtClean="0">
                <a:cs typeface="2  Tabassom" pitchFamily="2" charset="-78"/>
              </a:rPr>
              <a:t>1-نور روز به شکل عادلانه تری بین پنجره های رو به حیاط مرکزی به دلیل شیب و تاب خوردگی بنا به وجود امده است و حیاط مرکزی دلبازتر و پر نور تر به نظر می رسد.</a:t>
            </a:r>
          </a:p>
          <a:p>
            <a:pPr marL="0" indent="0" algn="r">
              <a:buNone/>
            </a:pPr>
            <a:r>
              <a:rPr lang="fa-IR" sz="1800" dirty="0" smtClean="0">
                <a:cs typeface="2  Tabassom" pitchFamily="2" charset="-78"/>
              </a:rPr>
              <a:t>2- حجم از روی زمین فاصله گرفته و امکان ارتباط به حیاط مرکزی از زیر آن امکانپذیر است و فضای مناسبی برای پارک ماشین و دو چرخ ایجاد کرده است.</a:t>
            </a:r>
          </a:p>
          <a:p>
            <a:pPr marL="0" indent="0" algn="r">
              <a:buNone/>
            </a:pPr>
            <a:r>
              <a:rPr lang="fa-IR" sz="1800" dirty="0" smtClean="0">
                <a:cs typeface="2  Tabassom" pitchFamily="2" charset="-78"/>
              </a:rPr>
              <a:t>3- تاب خوردگی در حجم باعث تنوع</a:t>
            </a:r>
            <a:r>
              <a:rPr lang="fa-IR" sz="1800" dirty="0">
                <a:cs typeface="2  Tabassom" pitchFamily="2" charset="-78"/>
              </a:rPr>
              <a:t> تیپ واحد ها گردیده </a:t>
            </a:r>
            <a:r>
              <a:rPr lang="fa-IR" sz="1800" dirty="0" smtClean="0">
                <a:cs typeface="2  Tabassom" pitchFamily="2" charset="-78"/>
              </a:rPr>
              <a:t>است.</a:t>
            </a:r>
            <a:endParaRPr lang="en-US" sz="1800" dirty="0">
              <a:cs typeface="2  Tabassom" pitchFamily="2" charset="-78"/>
            </a:endParaRPr>
          </a:p>
        </p:txBody>
      </p:sp>
      <p:pic>
        <p:nvPicPr>
          <p:cNvPr id="2050" name="Picture 2" descr="C:\Users\TEMP\Desktop\wr121_2_popu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057400"/>
            <a:ext cx="38100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D:\term8\tarh 5\motaalee\9\New folder\th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4914900"/>
            <a:ext cx="243840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TEMP\Desktop\whale-residential-complex_0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2819400"/>
            <a:ext cx="3365500" cy="18846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826000" y="4914900"/>
            <a:ext cx="4038600" cy="1477328"/>
          </a:xfrm>
          <a:prstGeom prst="rect">
            <a:avLst/>
          </a:prstGeom>
          <a:noFill/>
        </p:spPr>
        <p:txBody>
          <a:bodyPr wrap="square" rtlCol="0">
            <a:spAutoFit/>
          </a:bodyPr>
          <a:lstStyle/>
          <a:p>
            <a:pPr rtl="0"/>
            <a:r>
              <a:rPr lang="fa-IR" dirty="0">
                <a:solidFill>
                  <a:prstClr val="white"/>
                </a:solidFill>
                <a:cs typeface="2  Tabassom" pitchFamily="2" charset="-78"/>
              </a:rPr>
              <a:t>راهرو هایی که در نما های حیاط مرکزی قرار دارد و توسط پله هایی به زمین می رسند. </a:t>
            </a:r>
          </a:p>
          <a:p>
            <a:pPr rtl="0"/>
            <a:r>
              <a:rPr lang="fa-IR" dirty="0">
                <a:solidFill>
                  <a:prstClr val="white"/>
                </a:solidFill>
                <a:cs typeface="2  Tabassom" pitchFamily="2" charset="-78"/>
              </a:rPr>
              <a:t>جنس کف پفسقف و نرده های راهرو های رو باز همگی از چوب بوده که مانند شکاف های چوبی باریکی روی نمای صیقای و فلزی است و ترکیب جالبی ایجاد کرده است.</a:t>
            </a:r>
            <a:endParaRPr lang="en-US" dirty="0">
              <a:solidFill>
                <a:prstClr val="white"/>
              </a:solidFill>
              <a:cs typeface="2  Tabassom" pitchFamily="2" charset="-78"/>
            </a:endParaRPr>
          </a:p>
        </p:txBody>
      </p:sp>
    </p:spTree>
    <p:extLst>
      <p:ext uri="{BB962C8B-B14F-4D97-AF65-F5344CB8AC3E}">
        <p14:creationId xmlns:p14="http://schemas.microsoft.com/office/powerpoint/2010/main" val="1706548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715000"/>
          </a:xfrm>
        </p:spPr>
        <p:txBody>
          <a:bodyPr>
            <a:normAutofit/>
          </a:bodyPr>
          <a:lstStyle/>
          <a:p>
            <a:pPr marL="0" indent="0" algn="r">
              <a:buNone/>
            </a:pPr>
            <a:r>
              <a:rPr lang="fa-IR" sz="1800" dirty="0" smtClean="0">
                <a:cs typeface="2  Tabassom" pitchFamily="2" charset="-78"/>
              </a:rPr>
              <a:t>در تراز همکف این مجتمع از مکانیابی واحد های مسکونی پرهیز شده و تنها در برخی نقاط فضا های تجاری و خدماتی در همکف قرار گرفته اند.</a:t>
            </a:r>
            <a:endParaRPr lang="en-US" sz="1800" dirty="0">
              <a:cs typeface="2  Tabassom" pitchFamily="2" charset="-78"/>
            </a:endParaRPr>
          </a:p>
        </p:txBody>
      </p:sp>
      <p:pic>
        <p:nvPicPr>
          <p:cNvPr id="4098" name="Picture 2" descr="D:\term8\tarh 5\motaalee\9\New folder\residential-complex-amsterdam-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498600"/>
            <a:ext cx="3175000" cy="17780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D:\term8\tarh 5\motaalee\9\New folder\3305842139_69affb9122_z.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79800" y="1498600"/>
            <a:ext cx="2480079" cy="210419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TEMP\Desktop\th.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9877" y="2042696"/>
            <a:ext cx="2332855" cy="156009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400800" y="4038600"/>
            <a:ext cx="2133600" cy="523220"/>
          </a:xfrm>
          <a:prstGeom prst="rect">
            <a:avLst/>
          </a:prstGeom>
          <a:noFill/>
        </p:spPr>
        <p:txBody>
          <a:bodyPr wrap="square" rtlCol="0">
            <a:spAutoFit/>
          </a:bodyPr>
          <a:lstStyle/>
          <a:p>
            <a:pPr rtl="0"/>
            <a:r>
              <a:rPr lang="fa-IR" sz="2800" dirty="0">
                <a:solidFill>
                  <a:prstClr val="white"/>
                </a:solidFill>
                <a:cs typeface="2  Kamran Outline" pitchFamily="2" charset="-78"/>
              </a:rPr>
              <a:t>نما ها</a:t>
            </a:r>
            <a:endParaRPr lang="en-US" sz="2800" dirty="0">
              <a:solidFill>
                <a:prstClr val="white"/>
              </a:solidFill>
              <a:cs typeface="2  Kamran Outline" pitchFamily="2" charset="-78"/>
            </a:endParaRPr>
          </a:p>
        </p:txBody>
      </p:sp>
      <p:sp>
        <p:nvSpPr>
          <p:cNvPr id="6" name="TextBox 5"/>
          <p:cNvSpPr txBox="1"/>
          <p:nvPr/>
        </p:nvSpPr>
        <p:spPr>
          <a:xfrm>
            <a:off x="304800" y="4693166"/>
            <a:ext cx="8534400" cy="923330"/>
          </a:xfrm>
          <a:prstGeom prst="rect">
            <a:avLst/>
          </a:prstGeom>
          <a:noFill/>
        </p:spPr>
        <p:txBody>
          <a:bodyPr wrap="square" rtlCol="0">
            <a:spAutoFit/>
          </a:bodyPr>
          <a:lstStyle/>
          <a:p>
            <a:pPr rtl="0"/>
            <a:r>
              <a:rPr lang="fa-IR" dirty="0">
                <a:solidFill>
                  <a:prstClr val="white"/>
                </a:solidFill>
                <a:cs typeface="2  Tabassom" pitchFamily="2" charset="-78"/>
              </a:rPr>
              <a:t>ریتم باز شو ها در جداره های خارجی بسیار متنوع بوده و راهرو ها به صورت یکنواخت و تکراری پیرامون حیاط مرکزی می چرخد .هر راهرو در سطوح مختلف توسط پلکانی شکسته شده و به سطحی دیگر متصل می شود که در نما دیده می شود.</a:t>
            </a:r>
          </a:p>
          <a:p>
            <a:pPr rtl="0"/>
            <a:r>
              <a:rPr lang="fa-IR" dirty="0">
                <a:solidFill>
                  <a:prstClr val="white"/>
                </a:solidFill>
                <a:cs typeface="2  Tabassom" pitchFamily="2" charset="-78"/>
              </a:rPr>
              <a:t>ارتباط بین را</a:t>
            </a:r>
            <a:r>
              <a:rPr lang="fa-IR" dirty="0">
                <a:solidFill>
                  <a:prstClr val="white"/>
                </a:solidFill>
                <a:cs typeface="2  Tabassom" pitchFamily="2" charset="-78"/>
              </a:rPr>
              <a:t> </a:t>
            </a:r>
            <a:r>
              <a:rPr lang="fa-IR" dirty="0">
                <a:solidFill>
                  <a:prstClr val="white"/>
                </a:solidFill>
                <a:cs typeface="2  Tabassom" pitchFamily="2" charset="-78"/>
              </a:rPr>
              <a:t>هرو </a:t>
            </a:r>
            <a:r>
              <a:rPr lang="fa-IR" dirty="0">
                <a:solidFill>
                  <a:prstClr val="white"/>
                </a:solidFill>
                <a:cs typeface="2  Tabassom" pitchFamily="2" charset="-78"/>
              </a:rPr>
              <a:t>ها در داخل و در بعضی نقاط در </a:t>
            </a:r>
            <a:r>
              <a:rPr lang="fa-IR" dirty="0">
                <a:solidFill>
                  <a:prstClr val="white"/>
                </a:solidFill>
                <a:cs typeface="2  Tabassom" pitchFamily="2" charset="-78"/>
              </a:rPr>
              <a:t> فضای اطاد شکل گرفته است.</a:t>
            </a:r>
            <a:endParaRPr lang="en-US" dirty="0">
              <a:solidFill>
                <a:prstClr val="white"/>
              </a:solidFill>
              <a:cs typeface="2  Tabassom" pitchFamily="2" charset="-78"/>
            </a:endParaRPr>
          </a:p>
        </p:txBody>
      </p:sp>
    </p:spTree>
    <p:extLst>
      <p:ext uri="{BB962C8B-B14F-4D97-AF65-F5344CB8AC3E}">
        <p14:creationId xmlns:p14="http://schemas.microsoft.com/office/powerpoint/2010/main" val="259466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pic>
        <p:nvPicPr>
          <p:cNvPr id="5122" name="Picture 2" descr="D:\term8\tarh 5\motaalee\9\New folder\2626840565_3b84eb3484_z.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7766" y="2819400"/>
            <a:ext cx="3064934" cy="22987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TEMP\Desktop\whale-residential-complex_0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00" y="381000"/>
            <a:ext cx="6350000" cy="23495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TEMP\Desktop\wr121_4_popup.jpg"/>
          <p:cNvPicPr>
            <a:picLocks noChangeAspect="1" noChangeArrowheads="1"/>
          </p:cNvPicPr>
          <p:nvPr/>
        </p:nvPicPr>
        <p:blipFill rotWithShape="1">
          <a:blip r:embed="rId5">
            <a:extLst>
              <a:ext uri="{28A0092B-C50C-407E-A947-70E740481C1C}">
                <a14:useLocalDpi xmlns:a14="http://schemas.microsoft.com/office/drawing/2010/main" val="0"/>
              </a:ext>
            </a:extLst>
          </a:blip>
          <a:srcRect l="23666" t="22445" r="21889" b="18444"/>
          <a:stretch/>
        </p:blipFill>
        <p:spPr bwMode="auto">
          <a:xfrm>
            <a:off x="25400" y="3124200"/>
            <a:ext cx="3187700" cy="16891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413500" y="632420"/>
            <a:ext cx="1943100" cy="923330"/>
          </a:xfrm>
          <a:prstGeom prst="rect">
            <a:avLst/>
          </a:prstGeom>
          <a:noFill/>
        </p:spPr>
        <p:txBody>
          <a:bodyPr wrap="square" rtlCol="0">
            <a:spAutoFit/>
          </a:bodyPr>
          <a:lstStyle/>
          <a:p>
            <a:pPr rtl="0"/>
            <a:r>
              <a:rPr lang="fa-IR" dirty="0">
                <a:solidFill>
                  <a:prstClr val="white"/>
                </a:solidFill>
                <a:cs typeface="2  Tabassom" pitchFamily="2" charset="-78"/>
              </a:rPr>
              <a:t>ترکیب فلز و چوب در نما حس سردی فلز را در اورده است</a:t>
            </a:r>
            <a:endParaRPr lang="en-US" dirty="0">
              <a:solidFill>
                <a:prstClr val="white"/>
              </a:solidFill>
              <a:cs typeface="2  Tabassom" pitchFamily="2" charset="-78"/>
            </a:endParaRPr>
          </a:p>
        </p:txBody>
      </p:sp>
      <p:sp>
        <p:nvSpPr>
          <p:cNvPr id="5" name="TextBox 4"/>
          <p:cNvSpPr txBox="1"/>
          <p:nvPr/>
        </p:nvSpPr>
        <p:spPr>
          <a:xfrm>
            <a:off x="762000" y="5410200"/>
            <a:ext cx="6890331" cy="369332"/>
          </a:xfrm>
          <a:prstGeom prst="rect">
            <a:avLst/>
          </a:prstGeom>
          <a:noFill/>
        </p:spPr>
        <p:txBody>
          <a:bodyPr wrap="square" rtlCol="0">
            <a:spAutoFit/>
          </a:bodyPr>
          <a:lstStyle/>
          <a:p>
            <a:pPr rtl="0"/>
            <a:r>
              <a:rPr lang="fa-IR" dirty="0">
                <a:solidFill>
                  <a:prstClr val="white"/>
                </a:solidFill>
                <a:cs typeface="2  Tabassom" pitchFamily="2" charset="-78"/>
              </a:rPr>
              <a:t>شیب سقف به همراه شیب زمین به فضا حس تنوع بخشیده است و خط آسمان یکنواخت نمی باشد.</a:t>
            </a:r>
            <a:endParaRPr lang="en-US" dirty="0">
              <a:solidFill>
                <a:prstClr val="white"/>
              </a:solidFill>
              <a:cs typeface="2  Tabassom" pitchFamily="2" charset="-78"/>
            </a:endParaRPr>
          </a:p>
        </p:txBody>
      </p:sp>
      <p:pic>
        <p:nvPicPr>
          <p:cNvPr id="5125" name="Picture 5" descr="D:\term8\tarh 5\motaalee\9\New folder\tholk.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04000" y="2218267"/>
            <a:ext cx="1739900" cy="2899833"/>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Connector 6"/>
          <p:cNvCxnSpPr/>
          <p:nvPr/>
        </p:nvCxnSpPr>
        <p:spPr>
          <a:xfrm>
            <a:off x="533400" y="3429000"/>
            <a:ext cx="1295400" cy="372533"/>
          </a:xfrm>
          <a:prstGeom prst="line">
            <a:avLst/>
          </a:prstGeom>
          <a:ln>
            <a:solidFill>
              <a:srgbClr val="00B0F0"/>
            </a:solidFill>
          </a:ln>
        </p:spPr>
        <p:style>
          <a:lnRef idx="2">
            <a:schemeClr val="accent6"/>
          </a:lnRef>
          <a:fillRef idx="0">
            <a:schemeClr val="accent6"/>
          </a:fillRef>
          <a:effectRef idx="1">
            <a:schemeClr val="accent6"/>
          </a:effectRef>
          <a:fontRef idx="minor">
            <a:schemeClr val="tx1"/>
          </a:fontRef>
        </p:style>
      </p:cxnSp>
      <p:cxnSp>
        <p:nvCxnSpPr>
          <p:cNvPr id="11" name="Straight Connector 10"/>
          <p:cNvCxnSpPr/>
          <p:nvPr/>
        </p:nvCxnSpPr>
        <p:spPr>
          <a:xfrm flipV="1">
            <a:off x="1828800" y="3534833"/>
            <a:ext cx="1066800" cy="266700"/>
          </a:xfrm>
          <a:prstGeom prst="line">
            <a:avLst/>
          </a:prstGeom>
          <a:ln>
            <a:solidFill>
              <a:srgbClr val="00B0F0"/>
            </a:solidFill>
          </a:ln>
        </p:spPr>
        <p:style>
          <a:lnRef idx="2">
            <a:schemeClr val="accent4"/>
          </a:lnRef>
          <a:fillRef idx="0">
            <a:schemeClr val="accent4"/>
          </a:fillRef>
          <a:effectRef idx="1">
            <a:schemeClr val="accent4"/>
          </a:effectRef>
          <a:fontRef idx="minor">
            <a:schemeClr val="tx1"/>
          </a:fontRef>
        </p:style>
      </p:cxnSp>
      <p:cxnSp>
        <p:nvCxnSpPr>
          <p:cNvPr id="21" name="Straight Connector 20"/>
          <p:cNvCxnSpPr/>
          <p:nvPr/>
        </p:nvCxnSpPr>
        <p:spPr>
          <a:xfrm flipH="1" flipV="1">
            <a:off x="152400" y="3376083"/>
            <a:ext cx="381000" cy="105833"/>
          </a:xfrm>
          <a:prstGeom prst="line">
            <a:avLst/>
          </a:prstGeom>
          <a:ln>
            <a:solidFill>
              <a:srgbClr val="00B0F0"/>
            </a:solidFill>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1120901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2  Kamran Outline" pitchFamily="2" charset="-78"/>
              </a:rPr>
              <a:t>پلان ها</a:t>
            </a:r>
            <a:endParaRPr lang="en-US" dirty="0">
              <a:cs typeface="2  Kamran Outline" pitchFamily="2" charset="-78"/>
            </a:endParaRPr>
          </a:p>
        </p:txBody>
      </p:sp>
      <p:sp>
        <p:nvSpPr>
          <p:cNvPr id="3" name="Content Placeholder 2"/>
          <p:cNvSpPr>
            <a:spLocks noGrp="1"/>
          </p:cNvSpPr>
          <p:nvPr>
            <p:ph idx="1"/>
          </p:nvPr>
        </p:nvSpPr>
        <p:spPr/>
        <p:txBody>
          <a:bodyPr/>
          <a:lstStyle/>
          <a:p>
            <a:endParaRPr lang="en-US" dirty="0"/>
          </a:p>
        </p:txBody>
      </p:sp>
      <p:pic>
        <p:nvPicPr>
          <p:cNvPr id="6146" name="Picture 2" descr="D:\term8\tarh 5\motaalee\9\New folder\131d4c67.jpg"/>
          <p:cNvPicPr>
            <a:picLocks noChangeAspect="1" noChangeArrowheads="1"/>
          </p:cNvPicPr>
          <p:nvPr/>
        </p:nvPicPr>
        <p:blipFill rotWithShape="1">
          <a:blip r:embed="rId2">
            <a:extLst>
              <a:ext uri="{28A0092B-C50C-407E-A947-70E740481C1C}">
                <a14:useLocalDpi xmlns:a14="http://schemas.microsoft.com/office/drawing/2010/main" val="0"/>
              </a:ext>
            </a:extLst>
          </a:blip>
          <a:srcRect l="6250" t="4800" r="79051" b="82128"/>
          <a:stretch/>
        </p:blipFill>
        <p:spPr bwMode="auto">
          <a:xfrm>
            <a:off x="381000" y="762000"/>
            <a:ext cx="3837590" cy="262890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D:\term8\tarh 5\motaalee\9\New folder\131d4c67.jpg"/>
          <p:cNvPicPr>
            <a:picLocks noChangeAspect="1" noChangeArrowheads="1"/>
          </p:cNvPicPr>
          <p:nvPr/>
        </p:nvPicPr>
        <p:blipFill rotWithShape="1">
          <a:blip r:embed="rId2">
            <a:extLst>
              <a:ext uri="{28A0092B-C50C-407E-A947-70E740481C1C}">
                <a14:useLocalDpi xmlns:a14="http://schemas.microsoft.com/office/drawing/2010/main" val="0"/>
              </a:ext>
            </a:extLst>
          </a:blip>
          <a:srcRect l="6902" t="34367" r="82323" b="55570"/>
          <a:stretch/>
        </p:blipFill>
        <p:spPr bwMode="auto">
          <a:xfrm>
            <a:off x="457200" y="3499420"/>
            <a:ext cx="3840218" cy="2688154"/>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D:\term8\tarh 5\motaalee\9\New folder\131d4c67.jpg"/>
          <p:cNvPicPr>
            <a:picLocks noChangeAspect="1" noChangeArrowheads="1"/>
          </p:cNvPicPr>
          <p:nvPr/>
        </p:nvPicPr>
        <p:blipFill rotWithShape="1">
          <a:blip r:embed="rId2">
            <a:extLst>
              <a:ext uri="{28A0092B-C50C-407E-A947-70E740481C1C}">
                <a14:useLocalDpi xmlns:a14="http://schemas.microsoft.com/office/drawing/2010/main" val="0"/>
              </a:ext>
            </a:extLst>
          </a:blip>
          <a:srcRect l="4741" t="3684" r="3050" b="33063"/>
          <a:stretch/>
        </p:blipFill>
        <p:spPr bwMode="auto">
          <a:xfrm>
            <a:off x="5105400" y="1600200"/>
            <a:ext cx="3670300" cy="197545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181600" y="1676400"/>
            <a:ext cx="457200" cy="3048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8" name="Rectangle 7"/>
          <p:cNvSpPr/>
          <p:nvPr/>
        </p:nvSpPr>
        <p:spPr>
          <a:xfrm>
            <a:off x="4093780" y="762000"/>
            <a:ext cx="457200" cy="3048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5" name="Rectangle 4"/>
          <p:cNvSpPr/>
          <p:nvPr/>
        </p:nvSpPr>
        <p:spPr>
          <a:xfrm>
            <a:off x="5163766" y="2857500"/>
            <a:ext cx="457200" cy="2667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10" name="Rectangle 9"/>
          <p:cNvSpPr/>
          <p:nvPr/>
        </p:nvSpPr>
        <p:spPr>
          <a:xfrm>
            <a:off x="4322380" y="3499420"/>
            <a:ext cx="457200" cy="2667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solidFill>
                <a:prstClr val="white"/>
              </a:solidFill>
            </a:endParaRPr>
          </a:p>
        </p:txBody>
      </p:sp>
      <p:sp>
        <p:nvSpPr>
          <p:cNvPr id="6" name="TextBox 5"/>
          <p:cNvSpPr txBox="1"/>
          <p:nvPr/>
        </p:nvSpPr>
        <p:spPr>
          <a:xfrm>
            <a:off x="6172200" y="3633530"/>
            <a:ext cx="2061949" cy="2585323"/>
          </a:xfrm>
          <a:prstGeom prst="rect">
            <a:avLst/>
          </a:prstGeom>
          <a:noFill/>
        </p:spPr>
        <p:txBody>
          <a:bodyPr wrap="square" rtlCol="0">
            <a:spAutoFit/>
          </a:bodyPr>
          <a:lstStyle/>
          <a:p>
            <a:pPr rtl="0"/>
            <a:r>
              <a:rPr lang="fa-IR" dirty="0">
                <a:solidFill>
                  <a:prstClr val="white"/>
                </a:solidFill>
              </a:rPr>
              <a:t>1- ورودی</a:t>
            </a:r>
          </a:p>
          <a:p>
            <a:pPr rtl="0"/>
            <a:r>
              <a:rPr lang="fa-IR" dirty="0">
                <a:solidFill>
                  <a:prstClr val="white"/>
                </a:solidFill>
              </a:rPr>
              <a:t>2- آشپزخانه </a:t>
            </a:r>
          </a:p>
          <a:p>
            <a:pPr rtl="0"/>
            <a:r>
              <a:rPr lang="fa-IR" dirty="0">
                <a:solidFill>
                  <a:prstClr val="white"/>
                </a:solidFill>
              </a:rPr>
              <a:t>3- سرویس و حمام </a:t>
            </a:r>
          </a:p>
          <a:p>
            <a:pPr rtl="0"/>
            <a:r>
              <a:rPr lang="fa-IR" dirty="0">
                <a:solidFill>
                  <a:prstClr val="white"/>
                </a:solidFill>
              </a:rPr>
              <a:t>4-  نشیمن و غذاخوری</a:t>
            </a:r>
          </a:p>
          <a:p>
            <a:pPr rtl="0"/>
            <a:r>
              <a:rPr lang="fa-IR" dirty="0">
                <a:solidFill>
                  <a:prstClr val="white"/>
                </a:solidFill>
              </a:rPr>
              <a:t>5- اتاق خواب </a:t>
            </a:r>
          </a:p>
          <a:p>
            <a:pPr rtl="0"/>
            <a:r>
              <a:rPr lang="fa-IR" dirty="0">
                <a:solidFill>
                  <a:prstClr val="white"/>
                </a:solidFill>
              </a:rPr>
              <a:t>6- آسانسور</a:t>
            </a:r>
          </a:p>
          <a:p>
            <a:pPr rtl="0"/>
            <a:r>
              <a:rPr lang="fa-IR" dirty="0">
                <a:solidFill>
                  <a:prstClr val="white"/>
                </a:solidFill>
              </a:rPr>
              <a:t>7- ایوان </a:t>
            </a:r>
          </a:p>
          <a:p>
            <a:pPr rtl="0"/>
            <a:r>
              <a:rPr lang="fa-IR" dirty="0">
                <a:solidFill>
                  <a:prstClr val="white"/>
                </a:solidFill>
              </a:rPr>
              <a:t>8- پله </a:t>
            </a:r>
          </a:p>
          <a:p>
            <a:pPr rtl="0"/>
            <a:r>
              <a:rPr lang="fa-IR" dirty="0">
                <a:solidFill>
                  <a:prstClr val="white"/>
                </a:solidFill>
              </a:rPr>
              <a:t>9- انبار</a:t>
            </a:r>
            <a:endParaRPr lang="en-US" dirty="0">
              <a:solidFill>
                <a:prstClr val="white"/>
              </a:solidFill>
            </a:endParaRPr>
          </a:p>
        </p:txBody>
      </p:sp>
      <p:sp>
        <p:nvSpPr>
          <p:cNvPr id="12" name="TextBox 11"/>
          <p:cNvSpPr txBox="1"/>
          <p:nvPr/>
        </p:nvSpPr>
        <p:spPr>
          <a:xfrm>
            <a:off x="2667000" y="2857500"/>
            <a:ext cx="457200" cy="381000"/>
          </a:xfrm>
          <a:prstGeom prst="rect">
            <a:avLst/>
          </a:prstGeom>
          <a:noFill/>
        </p:spPr>
        <p:txBody>
          <a:bodyPr wrap="square" rtlCol="0">
            <a:spAutoFit/>
          </a:bodyPr>
          <a:lstStyle/>
          <a:p>
            <a:pPr algn="ctr" rtl="0"/>
            <a:r>
              <a:rPr lang="fa-IR" dirty="0">
                <a:solidFill>
                  <a:prstClr val="white"/>
                </a:solidFill>
              </a:rPr>
              <a:t>1</a:t>
            </a:r>
            <a:endParaRPr lang="en-US" dirty="0">
              <a:solidFill>
                <a:prstClr val="white"/>
              </a:solidFill>
            </a:endParaRPr>
          </a:p>
        </p:txBody>
      </p:sp>
      <p:sp>
        <p:nvSpPr>
          <p:cNvPr id="13" name="TextBox 12"/>
          <p:cNvSpPr txBox="1"/>
          <p:nvPr/>
        </p:nvSpPr>
        <p:spPr>
          <a:xfrm>
            <a:off x="1524000" y="2587926"/>
            <a:ext cx="457200" cy="381000"/>
          </a:xfrm>
          <a:prstGeom prst="rect">
            <a:avLst/>
          </a:prstGeom>
          <a:noFill/>
        </p:spPr>
        <p:txBody>
          <a:bodyPr wrap="square" rtlCol="0">
            <a:spAutoFit/>
          </a:bodyPr>
          <a:lstStyle/>
          <a:p>
            <a:pPr algn="ctr" rtl="0"/>
            <a:r>
              <a:rPr lang="fa-IR" dirty="0">
                <a:solidFill>
                  <a:prstClr val="white"/>
                </a:solidFill>
              </a:rPr>
              <a:t>2</a:t>
            </a:r>
            <a:endParaRPr lang="en-US" dirty="0">
              <a:solidFill>
                <a:prstClr val="white"/>
              </a:solidFill>
            </a:endParaRPr>
          </a:p>
        </p:txBody>
      </p:sp>
      <p:sp>
        <p:nvSpPr>
          <p:cNvPr id="14" name="TextBox 13"/>
          <p:cNvSpPr txBox="1"/>
          <p:nvPr/>
        </p:nvSpPr>
        <p:spPr>
          <a:xfrm>
            <a:off x="685800" y="2255231"/>
            <a:ext cx="457200" cy="381000"/>
          </a:xfrm>
          <a:prstGeom prst="rect">
            <a:avLst/>
          </a:prstGeom>
          <a:noFill/>
        </p:spPr>
        <p:txBody>
          <a:bodyPr wrap="square" rtlCol="0">
            <a:spAutoFit/>
          </a:bodyPr>
          <a:lstStyle/>
          <a:p>
            <a:pPr algn="ctr" rtl="0"/>
            <a:r>
              <a:rPr lang="fa-IR" dirty="0">
                <a:solidFill>
                  <a:prstClr val="white"/>
                </a:solidFill>
              </a:rPr>
              <a:t>4</a:t>
            </a:r>
            <a:endParaRPr lang="en-US" dirty="0">
              <a:solidFill>
                <a:prstClr val="white"/>
              </a:solidFill>
            </a:endParaRPr>
          </a:p>
        </p:txBody>
      </p:sp>
      <p:sp>
        <p:nvSpPr>
          <p:cNvPr id="15" name="TextBox 14"/>
          <p:cNvSpPr txBox="1"/>
          <p:nvPr/>
        </p:nvSpPr>
        <p:spPr>
          <a:xfrm>
            <a:off x="457200" y="1075299"/>
            <a:ext cx="457200" cy="381000"/>
          </a:xfrm>
          <a:prstGeom prst="rect">
            <a:avLst/>
          </a:prstGeom>
          <a:noFill/>
        </p:spPr>
        <p:txBody>
          <a:bodyPr wrap="square" rtlCol="0">
            <a:spAutoFit/>
          </a:bodyPr>
          <a:lstStyle/>
          <a:p>
            <a:pPr algn="ctr" rtl="0"/>
            <a:r>
              <a:rPr lang="fa-IR" dirty="0">
                <a:solidFill>
                  <a:prstClr val="white"/>
                </a:solidFill>
              </a:rPr>
              <a:t>5</a:t>
            </a:r>
            <a:endParaRPr lang="en-US" dirty="0">
              <a:solidFill>
                <a:prstClr val="white"/>
              </a:solidFill>
            </a:endParaRPr>
          </a:p>
        </p:txBody>
      </p:sp>
      <p:sp>
        <p:nvSpPr>
          <p:cNvPr id="16" name="TextBox 15"/>
          <p:cNvSpPr txBox="1"/>
          <p:nvPr/>
        </p:nvSpPr>
        <p:spPr>
          <a:xfrm>
            <a:off x="1674125" y="1885950"/>
            <a:ext cx="457200" cy="381000"/>
          </a:xfrm>
          <a:prstGeom prst="rect">
            <a:avLst/>
          </a:prstGeom>
          <a:noFill/>
        </p:spPr>
        <p:txBody>
          <a:bodyPr wrap="square" rtlCol="0">
            <a:spAutoFit/>
          </a:bodyPr>
          <a:lstStyle/>
          <a:p>
            <a:pPr algn="ctr" rtl="0"/>
            <a:r>
              <a:rPr lang="fa-IR" dirty="0">
                <a:solidFill>
                  <a:prstClr val="white"/>
                </a:solidFill>
              </a:rPr>
              <a:t>3</a:t>
            </a:r>
            <a:endParaRPr lang="en-US" dirty="0">
              <a:solidFill>
                <a:prstClr val="white"/>
              </a:solidFill>
            </a:endParaRPr>
          </a:p>
        </p:txBody>
      </p:sp>
      <p:sp>
        <p:nvSpPr>
          <p:cNvPr id="17" name="TextBox 16"/>
          <p:cNvSpPr txBox="1"/>
          <p:nvPr/>
        </p:nvSpPr>
        <p:spPr>
          <a:xfrm>
            <a:off x="1295400" y="1054574"/>
            <a:ext cx="457200" cy="381000"/>
          </a:xfrm>
          <a:prstGeom prst="rect">
            <a:avLst/>
          </a:prstGeom>
          <a:noFill/>
        </p:spPr>
        <p:txBody>
          <a:bodyPr wrap="square" rtlCol="0">
            <a:spAutoFit/>
          </a:bodyPr>
          <a:lstStyle/>
          <a:p>
            <a:pPr algn="ctr" rtl="0"/>
            <a:r>
              <a:rPr lang="fa-IR" dirty="0">
                <a:solidFill>
                  <a:prstClr val="white"/>
                </a:solidFill>
              </a:rPr>
              <a:t>5</a:t>
            </a:r>
            <a:endParaRPr lang="en-US" dirty="0">
              <a:solidFill>
                <a:prstClr val="white"/>
              </a:solidFill>
            </a:endParaRPr>
          </a:p>
        </p:txBody>
      </p:sp>
      <p:sp>
        <p:nvSpPr>
          <p:cNvPr id="18" name="TextBox 17"/>
          <p:cNvSpPr txBox="1"/>
          <p:nvPr/>
        </p:nvSpPr>
        <p:spPr>
          <a:xfrm>
            <a:off x="2594212" y="1054574"/>
            <a:ext cx="457200" cy="381000"/>
          </a:xfrm>
          <a:prstGeom prst="rect">
            <a:avLst/>
          </a:prstGeom>
          <a:noFill/>
        </p:spPr>
        <p:txBody>
          <a:bodyPr wrap="square" rtlCol="0">
            <a:spAutoFit/>
          </a:bodyPr>
          <a:lstStyle/>
          <a:p>
            <a:pPr algn="ctr" rtl="0"/>
            <a:r>
              <a:rPr lang="fa-IR" dirty="0">
                <a:solidFill>
                  <a:prstClr val="white"/>
                </a:solidFill>
              </a:rPr>
              <a:t>5</a:t>
            </a:r>
            <a:endParaRPr lang="en-US" dirty="0">
              <a:solidFill>
                <a:prstClr val="white"/>
              </a:solidFill>
            </a:endParaRPr>
          </a:p>
        </p:txBody>
      </p:sp>
      <p:sp>
        <p:nvSpPr>
          <p:cNvPr id="19" name="TextBox 18"/>
          <p:cNvSpPr txBox="1"/>
          <p:nvPr/>
        </p:nvSpPr>
        <p:spPr>
          <a:xfrm>
            <a:off x="2743200" y="2076450"/>
            <a:ext cx="457200" cy="381000"/>
          </a:xfrm>
          <a:prstGeom prst="rect">
            <a:avLst/>
          </a:prstGeom>
          <a:noFill/>
        </p:spPr>
        <p:txBody>
          <a:bodyPr wrap="square" rtlCol="0">
            <a:spAutoFit/>
          </a:bodyPr>
          <a:lstStyle/>
          <a:p>
            <a:pPr algn="ctr" rtl="0"/>
            <a:r>
              <a:rPr lang="fa-IR" dirty="0">
                <a:solidFill>
                  <a:prstClr val="white"/>
                </a:solidFill>
              </a:rPr>
              <a:t>6</a:t>
            </a:r>
            <a:endParaRPr lang="en-US" dirty="0">
              <a:solidFill>
                <a:prstClr val="white"/>
              </a:solidFill>
            </a:endParaRPr>
          </a:p>
        </p:txBody>
      </p:sp>
      <p:sp>
        <p:nvSpPr>
          <p:cNvPr id="20" name="TextBox 19"/>
          <p:cNvSpPr txBox="1"/>
          <p:nvPr/>
        </p:nvSpPr>
        <p:spPr>
          <a:xfrm>
            <a:off x="3429000" y="2206926"/>
            <a:ext cx="457200" cy="381000"/>
          </a:xfrm>
          <a:prstGeom prst="rect">
            <a:avLst/>
          </a:prstGeom>
          <a:noFill/>
        </p:spPr>
        <p:txBody>
          <a:bodyPr wrap="square" rtlCol="0">
            <a:spAutoFit/>
          </a:bodyPr>
          <a:lstStyle/>
          <a:p>
            <a:pPr algn="ctr" rtl="0"/>
            <a:r>
              <a:rPr lang="fa-IR" dirty="0">
                <a:solidFill>
                  <a:prstClr val="white"/>
                </a:solidFill>
              </a:rPr>
              <a:t>7</a:t>
            </a:r>
            <a:endParaRPr lang="en-US" dirty="0">
              <a:solidFill>
                <a:prstClr val="white"/>
              </a:solidFill>
            </a:endParaRPr>
          </a:p>
        </p:txBody>
      </p:sp>
      <p:sp>
        <p:nvSpPr>
          <p:cNvPr id="21" name="TextBox 20"/>
          <p:cNvSpPr txBox="1"/>
          <p:nvPr/>
        </p:nvSpPr>
        <p:spPr>
          <a:xfrm>
            <a:off x="3657600" y="1331195"/>
            <a:ext cx="457200" cy="381000"/>
          </a:xfrm>
          <a:prstGeom prst="rect">
            <a:avLst/>
          </a:prstGeom>
          <a:noFill/>
        </p:spPr>
        <p:txBody>
          <a:bodyPr wrap="square" rtlCol="0">
            <a:spAutoFit/>
          </a:bodyPr>
          <a:lstStyle/>
          <a:p>
            <a:pPr algn="ctr" rtl="0"/>
            <a:r>
              <a:rPr lang="fa-IR" dirty="0">
                <a:solidFill>
                  <a:prstClr val="white"/>
                </a:solidFill>
              </a:rPr>
              <a:t>8</a:t>
            </a:r>
            <a:endParaRPr lang="en-US" dirty="0">
              <a:solidFill>
                <a:prstClr val="white"/>
              </a:solidFill>
            </a:endParaRPr>
          </a:p>
        </p:txBody>
      </p:sp>
      <p:sp>
        <p:nvSpPr>
          <p:cNvPr id="22" name="TextBox 21"/>
          <p:cNvSpPr txBox="1"/>
          <p:nvPr/>
        </p:nvSpPr>
        <p:spPr>
          <a:xfrm>
            <a:off x="3605873" y="4652997"/>
            <a:ext cx="457200" cy="381000"/>
          </a:xfrm>
          <a:prstGeom prst="rect">
            <a:avLst/>
          </a:prstGeom>
          <a:noFill/>
        </p:spPr>
        <p:txBody>
          <a:bodyPr wrap="square" rtlCol="0">
            <a:spAutoFit/>
          </a:bodyPr>
          <a:lstStyle/>
          <a:p>
            <a:pPr algn="ctr" rtl="0"/>
            <a:r>
              <a:rPr lang="fa-IR" dirty="0">
                <a:solidFill>
                  <a:prstClr val="white"/>
                </a:solidFill>
              </a:rPr>
              <a:t>1</a:t>
            </a:r>
            <a:endParaRPr lang="en-US" dirty="0">
              <a:solidFill>
                <a:prstClr val="white"/>
              </a:solidFill>
            </a:endParaRPr>
          </a:p>
        </p:txBody>
      </p:sp>
      <p:sp>
        <p:nvSpPr>
          <p:cNvPr id="23" name="TextBox 22"/>
          <p:cNvSpPr txBox="1"/>
          <p:nvPr/>
        </p:nvSpPr>
        <p:spPr>
          <a:xfrm>
            <a:off x="2667000" y="4661496"/>
            <a:ext cx="457200" cy="381000"/>
          </a:xfrm>
          <a:prstGeom prst="rect">
            <a:avLst/>
          </a:prstGeom>
          <a:noFill/>
        </p:spPr>
        <p:txBody>
          <a:bodyPr wrap="square" rtlCol="0">
            <a:spAutoFit/>
          </a:bodyPr>
          <a:lstStyle/>
          <a:p>
            <a:pPr algn="ctr" rtl="0"/>
            <a:r>
              <a:rPr lang="fa-IR" dirty="0">
                <a:solidFill>
                  <a:prstClr val="white"/>
                </a:solidFill>
              </a:rPr>
              <a:t>2</a:t>
            </a:r>
            <a:endParaRPr lang="en-US" dirty="0">
              <a:solidFill>
                <a:prstClr val="white"/>
              </a:solidFill>
            </a:endParaRPr>
          </a:p>
        </p:txBody>
      </p:sp>
      <p:sp>
        <p:nvSpPr>
          <p:cNvPr id="24" name="TextBox 23"/>
          <p:cNvSpPr txBox="1"/>
          <p:nvPr/>
        </p:nvSpPr>
        <p:spPr>
          <a:xfrm>
            <a:off x="1698009" y="5033997"/>
            <a:ext cx="457200" cy="381000"/>
          </a:xfrm>
          <a:prstGeom prst="rect">
            <a:avLst/>
          </a:prstGeom>
          <a:noFill/>
        </p:spPr>
        <p:txBody>
          <a:bodyPr wrap="square" rtlCol="0">
            <a:spAutoFit/>
          </a:bodyPr>
          <a:lstStyle/>
          <a:p>
            <a:pPr algn="ctr" rtl="0"/>
            <a:r>
              <a:rPr lang="fa-IR" dirty="0">
                <a:solidFill>
                  <a:prstClr val="white"/>
                </a:solidFill>
              </a:rPr>
              <a:t>4</a:t>
            </a:r>
            <a:endParaRPr lang="en-US" dirty="0">
              <a:solidFill>
                <a:prstClr val="white"/>
              </a:solidFill>
            </a:endParaRPr>
          </a:p>
        </p:txBody>
      </p:sp>
      <p:sp>
        <p:nvSpPr>
          <p:cNvPr id="25" name="TextBox 24"/>
          <p:cNvSpPr txBox="1"/>
          <p:nvPr/>
        </p:nvSpPr>
        <p:spPr>
          <a:xfrm>
            <a:off x="1524000" y="3768679"/>
            <a:ext cx="457200" cy="381000"/>
          </a:xfrm>
          <a:prstGeom prst="rect">
            <a:avLst/>
          </a:prstGeom>
          <a:noFill/>
        </p:spPr>
        <p:txBody>
          <a:bodyPr wrap="square" rtlCol="0">
            <a:spAutoFit/>
          </a:bodyPr>
          <a:lstStyle/>
          <a:p>
            <a:pPr algn="ctr" rtl="0"/>
            <a:r>
              <a:rPr lang="fa-IR" dirty="0">
                <a:solidFill>
                  <a:prstClr val="white"/>
                </a:solidFill>
              </a:rPr>
              <a:t>3</a:t>
            </a:r>
            <a:endParaRPr lang="en-US" dirty="0">
              <a:solidFill>
                <a:prstClr val="white"/>
              </a:solidFill>
            </a:endParaRPr>
          </a:p>
        </p:txBody>
      </p:sp>
      <p:sp>
        <p:nvSpPr>
          <p:cNvPr id="26" name="TextBox 25"/>
          <p:cNvSpPr txBox="1"/>
          <p:nvPr/>
        </p:nvSpPr>
        <p:spPr>
          <a:xfrm>
            <a:off x="685800" y="3959179"/>
            <a:ext cx="457200" cy="381000"/>
          </a:xfrm>
          <a:prstGeom prst="rect">
            <a:avLst/>
          </a:prstGeom>
          <a:noFill/>
        </p:spPr>
        <p:txBody>
          <a:bodyPr wrap="square" rtlCol="0">
            <a:spAutoFit/>
          </a:bodyPr>
          <a:lstStyle/>
          <a:p>
            <a:pPr algn="ctr" rtl="0"/>
            <a:r>
              <a:rPr lang="fa-IR" dirty="0">
                <a:solidFill>
                  <a:prstClr val="white"/>
                </a:solidFill>
              </a:rPr>
              <a:t>5</a:t>
            </a:r>
            <a:endParaRPr lang="en-US" dirty="0">
              <a:solidFill>
                <a:prstClr val="white"/>
              </a:solidFill>
            </a:endParaRPr>
          </a:p>
        </p:txBody>
      </p:sp>
      <p:sp>
        <p:nvSpPr>
          <p:cNvPr id="27" name="TextBox 26"/>
          <p:cNvSpPr txBox="1"/>
          <p:nvPr/>
        </p:nvSpPr>
        <p:spPr>
          <a:xfrm>
            <a:off x="2438400" y="3775503"/>
            <a:ext cx="457200" cy="381000"/>
          </a:xfrm>
          <a:prstGeom prst="rect">
            <a:avLst/>
          </a:prstGeom>
          <a:noFill/>
        </p:spPr>
        <p:txBody>
          <a:bodyPr wrap="square" rtlCol="0">
            <a:spAutoFit/>
          </a:bodyPr>
          <a:lstStyle/>
          <a:p>
            <a:pPr algn="ctr" rtl="0"/>
            <a:r>
              <a:rPr lang="fa-IR" dirty="0">
                <a:solidFill>
                  <a:prstClr val="white"/>
                </a:solidFill>
              </a:rPr>
              <a:t>9</a:t>
            </a:r>
            <a:endParaRPr lang="en-US" dirty="0">
              <a:solidFill>
                <a:prstClr val="white"/>
              </a:solidFill>
            </a:endParaRPr>
          </a:p>
        </p:txBody>
      </p:sp>
      <p:sp>
        <p:nvSpPr>
          <p:cNvPr id="28" name="TextBox 27"/>
          <p:cNvSpPr txBox="1"/>
          <p:nvPr/>
        </p:nvSpPr>
        <p:spPr>
          <a:xfrm>
            <a:off x="3657600" y="3795406"/>
            <a:ext cx="457200" cy="381000"/>
          </a:xfrm>
          <a:prstGeom prst="rect">
            <a:avLst/>
          </a:prstGeom>
          <a:noFill/>
        </p:spPr>
        <p:txBody>
          <a:bodyPr wrap="square" rtlCol="0">
            <a:spAutoFit/>
          </a:bodyPr>
          <a:lstStyle/>
          <a:p>
            <a:pPr algn="ctr" rtl="0"/>
            <a:r>
              <a:rPr lang="fa-IR" dirty="0">
                <a:solidFill>
                  <a:prstClr val="white"/>
                </a:solidFill>
              </a:rPr>
              <a:t>6</a:t>
            </a:r>
            <a:endParaRPr lang="en-US" dirty="0">
              <a:solidFill>
                <a:prstClr val="white"/>
              </a:solidFill>
            </a:endParaRPr>
          </a:p>
        </p:txBody>
      </p:sp>
      <p:sp>
        <p:nvSpPr>
          <p:cNvPr id="29" name="TextBox 28"/>
          <p:cNvSpPr txBox="1"/>
          <p:nvPr/>
        </p:nvSpPr>
        <p:spPr>
          <a:xfrm>
            <a:off x="3038901" y="3733800"/>
            <a:ext cx="457200" cy="381000"/>
          </a:xfrm>
          <a:prstGeom prst="rect">
            <a:avLst/>
          </a:prstGeom>
          <a:noFill/>
        </p:spPr>
        <p:txBody>
          <a:bodyPr wrap="square" rtlCol="0">
            <a:spAutoFit/>
          </a:bodyPr>
          <a:lstStyle/>
          <a:p>
            <a:pPr algn="ctr" rtl="0"/>
            <a:r>
              <a:rPr lang="fa-IR" dirty="0">
                <a:solidFill>
                  <a:prstClr val="white"/>
                </a:solidFill>
              </a:rPr>
              <a:t>8</a:t>
            </a:r>
            <a:endParaRPr lang="en-US" dirty="0">
              <a:solidFill>
                <a:prstClr val="white"/>
              </a:solidFill>
            </a:endParaRPr>
          </a:p>
        </p:txBody>
      </p:sp>
      <p:sp>
        <p:nvSpPr>
          <p:cNvPr id="7" name="TextBox 6"/>
          <p:cNvSpPr txBox="1"/>
          <p:nvPr/>
        </p:nvSpPr>
        <p:spPr>
          <a:xfrm>
            <a:off x="4326988" y="1342863"/>
            <a:ext cx="1616612" cy="369332"/>
          </a:xfrm>
          <a:prstGeom prst="rect">
            <a:avLst/>
          </a:prstGeom>
          <a:noFill/>
        </p:spPr>
        <p:txBody>
          <a:bodyPr wrap="square" rtlCol="0">
            <a:spAutoFit/>
          </a:bodyPr>
          <a:lstStyle/>
          <a:p>
            <a:pPr algn="l" rtl="0"/>
            <a:r>
              <a:rPr lang="fa-IR" dirty="0">
                <a:solidFill>
                  <a:prstClr val="white"/>
                </a:solidFill>
              </a:rPr>
              <a:t>1 طبقه</a:t>
            </a:r>
            <a:endParaRPr lang="en-US" dirty="0">
              <a:solidFill>
                <a:prstClr val="white"/>
              </a:solidFill>
            </a:endParaRPr>
          </a:p>
        </p:txBody>
      </p:sp>
      <p:sp>
        <p:nvSpPr>
          <p:cNvPr id="31" name="TextBox 30"/>
          <p:cNvSpPr txBox="1"/>
          <p:nvPr/>
        </p:nvSpPr>
        <p:spPr>
          <a:xfrm>
            <a:off x="4326988" y="3991740"/>
            <a:ext cx="1616612" cy="369332"/>
          </a:xfrm>
          <a:prstGeom prst="rect">
            <a:avLst/>
          </a:prstGeom>
          <a:noFill/>
        </p:spPr>
        <p:txBody>
          <a:bodyPr wrap="square" rtlCol="0">
            <a:spAutoFit/>
          </a:bodyPr>
          <a:lstStyle/>
          <a:p>
            <a:pPr algn="l" rtl="0"/>
            <a:r>
              <a:rPr lang="fa-IR" dirty="0">
                <a:solidFill>
                  <a:prstClr val="white"/>
                </a:solidFill>
              </a:rPr>
              <a:t>دوبلکس</a:t>
            </a:r>
            <a:endParaRPr lang="en-US" dirty="0">
              <a:solidFill>
                <a:prstClr val="white"/>
              </a:solidFill>
            </a:endParaRPr>
          </a:p>
        </p:txBody>
      </p:sp>
    </p:spTree>
    <p:extLst>
      <p:ext uri="{BB962C8B-B14F-4D97-AF65-F5344CB8AC3E}">
        <p14:creationId xmlns:p14="http://schemas.microsoft.com/office/powerpoint/2010/main" val="2123620079"/>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646</Words>
  <Application>Microsoft Office PowerPoint</Application>
  <PresentationFormat>On-screen Show (4:3)</PresentationFormat>
  <Paragraphs>90</Paragraphs>
  <Slides>10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2  Kamran Outline</vt:lpstr>
      <vt:lpstr>2  Tabassom</vt:lpstr>
      <vt:lpstr>Arial</vt:lpstr>
      <vt:lpstr>Calibri</vt:lpstr>
      <vt:lpstr>Calibri Light</vt:lpstr>
      <vt:lpstr>Trebuchet MS</vt:lpstr>
      <vt:lpstr>Berlin</vt:lpstr>
      <vt:lpstr>The whale housing</vt:lpstr>
      <vt:lpstr>معرفی بنا</vt:lpstr>
      <vt:lpstr>سایت پلان</vt:lpstr>
      <vt:lpstr>PowerPoint Presentation</vt:lpstr>
      <vt:lpstr>ساختمان</vt:lpstr>
      <vt:lpstr>PowerPoint Presentation</vt:lpstr>
      <vt:lpstr>PowerPoint Presentation</vt:lpstr>
      <vt:lpstr>PowerPoint Presentation</vt:lpstr>
      <vt:lpstr>پلان ها</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whale housing</dc:title>
  <dc:creator>Mohammad</dc:creator>
  <cp:lastModifiedBy>Mohammad</cp:lastModifiedBy>
  <cp:revision>1</cp:revision>
  <dcterms:created xsi:type="dcterms:W3CDTF">2021-03-03T13:13:55Z</dcterms:created>
  <dcterms:modified xsi:type="dcterms:W3CDTF">2021-03-03T13:14:06Z</dcterms:modified>
</cp:coreProperties>
</file>